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60" r:id="rId5"/>
    <p:sldId id="266" r:id="rId6"/>
    <p:sldId id="261" r:id="rId7"/>
    <p:sldId id="267" r:id="rId8"/>
    <p:sldId id="262" r:id="rId9"/>
    <p:sldId id="263" r:id="rId10"/>
    <p:sldId id="268" r:id="rId11"/>
    <p:sldId id="264" r:id="rId12"/>
    <p:sldId id="269" r:id="rId13"/>
    <p:sldId id="272" r:id="rId14"/>
    <p:sldId id="271" r:id="rId15"/>
    <p:sldId id="275" r:id="rId16"/>
    <p:sldId id="270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3" autoAdjust="0"/>
    <p:restoredTop sz="94660"/>
  </p:normalViewPr>
  <p:slideViewPr>
    <p:cSldViewPr>
      <p:cViewPr>
        <p:scale>
          <a:sx n="50" d="100"/>
          <a:sy n="50" d="100"/>
        </p:scale>
        <p:origin x="-11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386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iXRGXSXM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9762" y="2177256"/>
            <a:ext cx="5324475" cy="337185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Картотека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Lego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Строим лес  (сред.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355976" y="764704"/>
            <a:ext cx="3312368" cy="511256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умение строить лесные деревья; учить отличать деревья друг от друга; закреплять название деталей, цвет.</a:t>
            </a: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  <a:tabLst>
                <a:tab pos="368935" algn="l"/>
              </a:tabLst>
            </a:pPr>
            <a:endParaRPr lang="ru-RU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  <a:tabLst>
                <a:tab pos="368935" algn="l"/>
              </a:tabLst>
            </a:pPr>
            <a:r>
              <a:rPr lang="ru-RU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«Клен»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marR="62230" indent="0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Ветер тихо клен качает, 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Влево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вправо наклоняет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Раз — наклон 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 два наклон. 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Зашумел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листвою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клен.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Руки подняты вверх, движения по тексту.</a:t>
            </a:r>
            <a:endParaRPr lang="ru-RU" sz="2400" dirty="0">
              <a:latin typeface="Times New Roman"/>
              <a:ea typeface="Times New Roman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7" name="Содержимое 6" descr="9-дерево сред.гр.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3600400" cy="3685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irbis\Documents\Лего\Новая папка\10-елка мл., ср. гр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19855"/>
            <a:ext cx="3384376" cy="2256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Дом (2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мл.гр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355976" y="764704"/>
            <a:ext cx="4536504" cy="583264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строить дом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лего-конструктора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«Мы устали, засиделись»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устали, засиделись,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размяться захотелось.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Одна рука вверх, другая вниз, рывками менять руки.)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на стену посмотрели,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в окошко поглядели.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Вправо, влево поворот,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потом наоборот.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(Повороты корпусом.)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Приседанья начинаем,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Ноги до конца сгибаем.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Вверх и вниз, вверх и вниз,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Приседать не торопись!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(Приседания.)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последний раз присели,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на место сели.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(Дети садятся.)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7" name="Содержимое 6" descr="11-дом мл.гр.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01008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Многоэтажный дом 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(сред.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211960" y="1052737"/>
            <a:ext cx="4608512" cy="525658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0" indent="0" algn="ctr">
              <a:buNone/>
            </a:pPr>
            <a:r>
              <a:rPr lang="ru-RU" dirty="0" smtClean="0">
                <a:cs typeface="Times New Roman" pitchFamily="18" charset="0"/>
              </a:rPr>
              <a:t>Учить строить дом, состоящий из нескольких этажей;  распределять детали конструктора последовательно; развивать творческое воображение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222222"/>
                </a:solidFill>
              </a:rPr>
              <a:t> </a:t>
            </a:r>
            <a:r>
              <a:rPr lang="ru-RU" b="1" u="sng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«Дом»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222222"/>
                </a:solidFill>
              </a:rPr>
              <a:t>Я </a:t>
            </a:r>
            <a:r>
              <a:rPr lang="ru-RU" b="1" dirty="0">
                <a:solidFill>
                  <a:srgbClr val="222222"/>
                </a:solidFill>
              </a:rPr>
              <a:t>хочу построить дом</a:t>
            </a:r>
            <a:r>
              <a:rPr lang="ru-RU" dirty="0">
                <a:solidFill>
                  <a:srgbClr val="222222"/>
                </a:solidFill>
              </a:rPr>
              <a:t>,</a:t>
            </a:r>
            <a:br>
              <a:rPr lang="ru-RU" dirty="0">
                <a:solidFill>
                  <a:srgbClr val="222222"/>
                </a:solidFill>
              </a:rPr>
            </a:br>
            <a:r>
              <a:rPr lang="ru-RU" i="1" dirty="0">
                <a:solidFill>
                  <a:srgbClr val="222222"/>
                </a:solidFill>
              </a:rPr>
              <a:t>(Руки сложить домиком, и поднять над головой)</a:t>
            </a:r>
            <a:r>
              <a:rPr lang="ru-RU" dirty="0">
                <a:solidFill>
                  <a:srgbClr val="222222"/>
                </a:solidFill>
              </a:rPr>
              <a:t/>
            </a:r>
            <a:br>
              <a:rPr lang="ru-RU" dirty="0">
                <a:solidFill>
                  <a:srgbClr val="222222"/>
                </a:solidFill>
              </a:rPr>
            </a:br>
            <a:r>
              <a:rPr lang="ru-RU" b="1" dirty="0">
                <a:solidFill>
                  <a:srgbClr val="222222"/>
                </a:solidFill>
              </a:rPr>
              <a:t>Чтоб окошко было в нём,</a:t>
            </a:r>
            <a:br>
              <a:rPr lang="ru-RU" b="1" dirty="0">
                <a:solidFill>
                  <a:srgbClr val="222222"/>
                </a:solidFill>
              </a:rPr>
            </a:br>
            <a:r>
              <a:rPr lang="ru-RU" dirty="0">
                <a:solidFill>
                  <a:srgbClr val="222222"/>
                </a:solidFill>
              </a:rPr>
              <a:t>(Пальчики обеих рук соединить в кружочек)</a:t>
            </a:r>
            <a:br>
              <a:rPr lang="ru-RU" dirty="0">
                <a:solidFill>
                  <a:srgbClr val="222222"/>
                </a:solidFill>
              </a:rPr>
            </a:br>
            <a:r>
              <a:rPr lang="ru-RU" b="1" dirty="0">
                <a:solidFill>
                  <a:srgbClr val="222222"/>
                </a:solidFill>
              </a:rPr>
              <a:t>Чтоб у дома дверь была,</a:t>
            </a:r>
            <a:br>
              <a:rPr lang="ru-RU" b="1" dirty="0">
                <a:solidFill>
                  <a:srgbClr val="222222"/>
                </a:solidFill>
              </a:rPr>
            </a:br>
            <a:r>
              <a:rPr lang="ru-RU" dirty="0">
                <a:solidFill>
                  <a:srgbClr val="222222"/>
                </a:solidFill>
              </a:rPr>
              <a:t>(Ладошки рук соединяем вместе вертикально)</a:t>
            </a:r>
            <a:br>
              <a:rPr lang="ru-RU" dirty="0">
                <a:solidFill>
                  <a:srgbClr val="222222"/>
                </a:solidFill>
              </a:rPr>
            </a:br>
            <a:r>
              <a:rPr lang="ru-RU" b="1" dirty="0">
                <a:solidFill>
                  <a:srgbClr val="222222"/>
                </a:solidFill>
              </a:rPr>
              <a:t>Рядом чтоб сосна росла.</a:t>
            </a:r>
            <a:br>
              <a:rPr lang="ru-RU" b="1" dirty="0">
                <a:solidFill>
                  <a:srgbClr val="222222"/>
                </a:solidFill>
              </a:rPr>
            </a:br>
            <a:r>
              <a:rPr lang="ru-RU" dirty="0">
                <a:solidFill>
                  <a:srgbClr val="222222"/>
                </a:solidFill>
              </a:rPr>
              <a:t>(Одну руку поднимаем вверх и "растопыриваем" пальчики)</a:t>
            </a:r>
            <a:br>
              <a:rPr lang="ru-RU" dirty="0">
                <a:solidFill>
                  <a:srgbClr val="222222"/>
                </a:solidFill>
              </a:rPr>
            </a:br>
            <a:r>
              <a:rPr lang="ru-RU" b="1" dirty="0">
                <a:solidFill>
                  <a:srgbClr val="222222"/>
                </a:solidFill>
              </a:rPr>
              <a:t>Чтоб вокруг забор стоял,</a:t>
            </a:r>
            <a:br>
              <a:rPr lang="ru-RU" b="1" dirty="0">
                <a:solidFill>
                  <a:srgbClr val="222222"/>
                </a:solidFill>
              </a:rPr>
            </a:br>
            <a:r>
              <a:rPr lang="ru-RU" b="1" dirty="0">
                <a:solidFill>
                  <a:srgbClr val="222222"/>
                </a:solidFill>
              </a:rPr>
              <a:t>Пёс ворота охранял,</a:t>
            </a:r>
            <a:br>
              <a:rPr lang="ru-RU" b="1" dirty="0">
                <a:solidFill>
                  <a:srgbClr val="222222"/>
                </a:solidFill>
              </a:rPr>
            </a:br>
            <a:r>
              <a:rPr lang="ru-RU" dirty="0">
                <a:solidFill>
                  <a:srgbClr val="222222"/>
                </a:solidFill>
              </a:rPr>
              <a:t>(Соединяем руки в замочек и делаем круг перед собой)</a:t>
            </a:r>
            <a:br>
              <a:rPr lang="ru-RU" dirty="0">
                <a:solidFill>
                  <a:srgbClr val="222222"/>
                </a:solidFill>
              </a:rPr>
            </a:br>
            <a:r>
              <a:rPr lang="ru-RU" b="1" dirty="0">
                <a:solidFill>
                  <a:srgbClr val="222222"/>
                </a:solidFill>
              </a:rPr>
              <a:t>Солнце было, дождик шёл,</a:t>
            </a:r>
            <a:br>
              <a:rPr lang="ru-RU" b="1" dirty="0">
                <a:solidFill>
                  <a:srgbClr val="222222"/>
                </a:solidFill>
              </a:rPr>
            </a:br>
            <a:r>
              <a:rPr lang="ru-RU" dirty="0">
                <a:solidFill>
                  <a:srgbClr val="222222"/>
                </a:solidFill>
              </a:rPr>
              <a:t>(Сначала поднимаем руки вверх, пальцы "растопырены". Затем пальцы опускаем вниз, делаем "стряхивающие" движения)</a:t>
            </a:r>
            <a:br>
              <a:rPr lang="ru-RU" dirty="0">
                <a:solidFill>
                  <a:srgbClr val="222222"/>
                </a:solidFill>
              </a:rPr>
            </a:br>
            <a:r>
              <a:rPr lang="ru-RU" b="1" dirty="0">
                <a:solidFill>
                  <a:srgbClr val="222222"/>
                </a:solidFill>
              </a:rPr>
              <a:t>И тюльпан в саду расцвёл!</a:t>
            </a:r>
            <a:br>
              <a:rPr lang="ru-RU" b="1" dirty="0">
                <a:solidFill>
                  <a:srgbClr val="222222"/>
                </a:solidFill>
              </a:rPr>
            </a:br>
            <a:r>
              <a:rPr lang="ru-RU" dirty="0">
                <a:solidFill>
                  <a:srgbClr val="222222"/>
                </a:solidFill>
              </a:rPr>
              <a:t>(Соединяем вместе ладошки и медленно раскрываем пальчики -   "бутончик тюльпана")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3-многоэтажный дом ср.гр.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21438"/>
            <a:ext cx="4032448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49480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Конструирование по замыслу        (2 мл., сред.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536504" cy="29523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полученные навыки, учить заранее обдумывать содержание будущей постройки, называть её тему, давать общее описание; развивать творческую инициативу и  самостоятельность.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10" name="Содержимое 9" descr="15-по замыслу мл., сред.гр.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4038600" cy="269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C:\Users\irbis\Documents\Лего\Новая папка\16-по замыслу мл., сред.гр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4079193" cy="2719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4104455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Кровать (мл.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283968" y="809370"/>
            <a:ext cx="3960440" cy="5256584"/>
          </a:xfrm>
        </p:spPr>
        <p:txBody>
          <a:bodyPr>
            <a:normAutofit fontScale="77500" lnSpcReduction="20000"/>
          </a:bodyPr>
          <a:lstStyle/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  <a:tabLst>
                <a:tab pos="326390" algn="l"/>
              </a:tabLst>
            </a:pPr>
            <a:r>
              <a:rPr lang="ru-RU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«Пальчики»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Этот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пальчик хочет спать, 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Этот пальчик лег в кровать. 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Этот пальчик чуть вздремнул. 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Этот пальчик уж уснул. 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Этот крепко, крепко спит. 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Тише, тише, не шумите! 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Солнце красное взойдет, 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Утро красное придет, 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Будут птички щебетать, 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Будут пальчики вставать.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Дети поочередно загибают одной рукой пальчики противо­положной руки и держат их в кулачке. На слова «будут паль­чики вставать» дети поднимают руку вверх и распрямляют пальчики.</a:t>
            </a:r>
            <a:endParaRPr lang="ru-RU" sz="3200" i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038600" cy="3080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Печка (мл.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355976" y="764704"/>
            <a:ext cx="4536504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9336"/>
            <a:ext cx="4038600" cy="3667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14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Мебель (сред.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355976" y="764704"/>
            <a:ext cx="4536504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90321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Загон для животных (мл.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355976" y="764704"/>
            <a:ext cx="4536504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336109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дина беляева\Documents\Лего\Новая папка\27-загон для животных мл.гр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86459"/>
            <a:ext cx="3888432" cy="3022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Загон для животных  (ср.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4176464" cy="5256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529377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21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Рыбка (мл.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067944" y="764704"/>
            <a:ext cx="4392488" cy="504056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«</a:t>
            </a:r>
            <a:r>
              <a:rPr lang="ru-RU" b="1" u="sng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Рыбки»</a:t>
            </a:r>
            <a:endParaRPr lang="ru-RU" b="1" u="sng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222222"/>
                </a:solidFill>
                <a:latin typeface="+mj-lt"/>
              </a:rPr>
              <a:t>Пять маленьких рыбок играли в реке,</a:t>
            </a:r>
            <a:br>
              <a:rPr lang="ru-RU" b="1" dirty="0">
                <a:solidFill>
                  <a:srgbClr val="222222"/>
                </a:solidFill>
                <a:latin typeface="+mj-lt"/>
              </a:rPr>
            </a:br>
            <a:r>
              <a:rPr lang="ru-RU" i="1" dirty="0" smtClean="0">
                <a:solidFill>
                  <a:srgbClr val="222222"/>
                </a:solidFill>
                <a:latin typeface="+mj-lt"/>
              </a:rPr>
              <a:t>(</a:t>
            </a:r>
            <a:r>
              <a:rPr lang="ru-RU" i="1" dirty="0">
                <a:solidFill>
                  <a:srgbClr val="222222"/>
                </a:solidFill>
                <a:latin typeface="+mj-lt"/>
              </a:rPr>
              <a:t>Ладони сомкнуты</a:t>
            </a:r>
            <a:r>
              <a:rPr lang="ru-RU" i="1" dirty="0" smtClean="0">
                <a:solidFill>
                  <a:srgbClr val="222222"/>
                </a:solidFill>
                <a:latin typeface="+mj-lt"/>
              </a:rPr>
              <a:t>, выполняем </a:t>
            </a:r>
            <a:r>
              <a:rPr lang="ru-RU" i="1" dirty="0">
                <a:solidFill>
                  <a:srgbClr val="222222"/>
                </a:solidFill>
                <a:latin typeface="+mj-lt"/>
              </a:rPr>
              <a:t>волнообразные </a:t>
            </a:r>
            <a:r>
              <a:rPr lang="ru-RU" i="1" dirty="0" smtClean="0">
                <a:solidFill>
                  <a:srgbClr val="222222"/>
                </a:solidFill>
                <a:latin typeface="+mj-lt"/>
              </a:rPr>
              <a:t>движения)</a:t>
            </a:r>
            <a:r>
              <a:rPr lang="ru-RU" i="1" dirty="0">
                <a:solidFill>
                  <a:srgbClr val="222222"/>
                </a:solidFill>
                <a:latin typeface="+mj-lt"/>
              </a:rPr>
              <a:t/>
            </a:r>
            <a:br>
              <a:rPr lang="ru-RU" i="1" dirty="0">
                <a:solidFill>
                  <a:srgbClr val="222222"/>
                </a:solidFill>
                <a:latin typeface="+mj-lt"/>
              </a:rPr>
            </a:br>
            <a:r>
              <a:rPr lang="ru-RU" b="1" dirty="0">
                <a:solidFill>
                  <a:srgbClr val="222222"/>
                </a:solidFill>
                <a:latin typeface="+mj-lt"/>
              </a:rPr>
              <a:t>Лежало большое бревно на песке</a:t>
            </a:r>
            <a:r>
              <a:rPr lang="ru-RU" b="1" dirty="0" smtClean="0">
                <a:solidFill>
                  <a:srgbClr val="222222"/>
                </a:solidFill>
                <a:latin typeface="+mj-lt"/>
              </a:rPr>
              <a:t>,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222222"/>
                </a:solidFill>
                <a:latin typeface="+mj-lt"/>
              </a:rPr>
              <a:t>(руки сомкнуты, локти вместе)</a:t>
            </a:r>
            <a:r>
              <a:rPr lang="ru-RU" i="1" dirty="0">
                <a:solidFill>
                  <a:srgbClr val="222222"/>
                </a:solidFill>
                <a:latin typeface="+mj-lt"/>
              </a:rPr>
              <a:t/>
            </a:r>
            <a:br>
              <a:rPr lang="ru-RU" i="1" dirty="0">
                <a:solidFill>
                  <a:srgbClr val="222222"/>
                </a:solidFill>
                <a:latin typeface="+mj-lt"/>
              </a:rPr>
            </a:br>
            <a:r>
              <a:rPr lang="ru-RU" b="1" dirty="0">
                <a:solidFill>
                  <a:srgbClr val="222222"/>
                </a:solidFill>
                <a:latin typeface="+mj-lt"/>
              </a:rPr>
              <a:t>И рыбка сказала: "Нырять здесь легко!"</a:t>
            </a:r>
            <a:br>
              <a:rPr lang="ru-RU" b="1" dirty="0">
                <a:solidFill>
                  <a:srgbClr val="222222"/>
                </a:solidFill>
                <a:latin typeface="+mj-lt"/>
              </a:rPr>
            </a:br>
            <a:r>
              <a:rPr lang="ru-RU" i="1" dirty="0" smtClean="0">
                <a:solidFill>
                  <a:srgbClr val="222222"/>
                </a:solidFill>
                <a:latin typeface="+mj-lt"/>
              </a:rPr>
              <a:t>( выполняем "</a:t>
            </a:r>
            <a:r>
              <a:rPr lang="ru-RU" i="1" dirty="0">
                <a:solidFill>
                  <a:srgbClr val="222222"/>
                </a:solidFill>
                <a:latin typeface="+mj-lt"/>
              </a:rPr>
              <a:t>ныряющее" </a:t>
            </a:r>
            <a:r>
              <a:rPr lang="ru-RU" i="1" dirty="0" smtClean="0">
                <a:solidFill>
                  <a:srgbClr val="222222"/>
                </a:solidFill>
                <a:latin typeface="+mj-lt"/>
              </a:rPr>
              <a:t>движение)</a:t>
            </a:r>
            <a:r>
              <a:rPr lang="ru-RU" i="1" dirty="0">
                <a:solidFill>
                  <a:srgbClr val="222222"/>
                </a:solidFill>
                <a:latin typeface="+mj-lt"/>
              </a:rPr>
              <a:t/>
            </a:r>
            <a:br>
              <a:rPr lang="ru-RU" i="1" dirty="0">
                <a:solidFill>
                  <a:srgbClr val="222222"/>
                </a:solidFill>
                <a:latin typeface="+mj-lt"/>
              </a:rPr>
            </a:br>
            <a:r>
              <a:rPr lang="ru-RU" b="1" dirty="0">
                <a:solidFill>
                  <a:srgbClr val="222222"/>
                </a:solidFill>
                <a:latin typeface="+mj-lt"/>
              </a:rPr>
              <a:t>Вторая сказала: "Ведь здесь глубоко."</a:t>
            </a:r>
            <a:br>
              <a:rPr lang="ru-RU" b="1" dirty="0">
                <a:solidFill>
                  <a:srgbClr val="222222"/>
                </a:solidFill>
                <a:latin typeface="+mj-lt"/>
              </a:rPr>
            </a:br>
            <a:r>
              <a:rPr lang="ru-RU" dirty="0" smtClean="0">
                <a:solidFill>
                  <a:srgbClr val="222222"/>
                </a:solidFill>
                <a:latin typeface="+mj-lt"/>
              </a:rPr>
              <a:t>(сомкнутыми </a:t>
            </a:r>
            <a:r>
              <a:rPr lang="ru-RU" dirty="0">
                <a:solidFill>
                  <a:srgbClr val="222222"/>
                </a:solidFill>
                <a:latin typeface="+mj-lt"/>
              </a:rPr>
              <a:t>ладонями </a:t>
            </a:r>
            <a:r>
              <a:rPr lang="ru-RU" dirty="0" smtClean="0">
                <a:solidFill>
                  <a:srgbClr val="222222"/>
                </a:solidFill>
                <a:latin typeface="+mj-lt"/>
              </a:rPr>
              <a:t>отрицательный </a:t>
            </a:r>
            <a:r>
              <a:rPr lang="ru-RU" dirty="0">
                <a:solidFill>
                  <a:srgbClr val="222222"/>
                </a:solidFill>
                <a:latin typeface="+mj-lt"/>
              </a:rPr>
              <a:t>жест</a:t>
            </a:r>
            <a:r>
              <a:rPr lang="ru-RU" dirty="0" smtClean="0">
                <a:solidFill>
                  <a:srgbClr val="222222"/>
                </a:solidFill>
                <a:latin typeface="+mj-lt"/>
              </a:rPr>
              <a:t>)</a:t>
            </a:r>
            <a:r>
              <a:rPr lang="ru-RU" b="1" dirty="0">
                <a:solidFill>
                  <a:srgbClr val="222222"/>
                </a:solidFill>
                <a:latin typeface="+mj-lt"/>
              </a:rPr>
              <a:t> </a:t>
            </a:r>
            <a:endParaRPr lang="ru-RU" b="1" dirty="0" smtClean="0">
              <a:solidFill>
                <a:srgbClr val="222222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222222"/>
                </a:solidFill>
                <a:latin typeface="+mj-lt"/>
              </a:rPr>
              <a:t>А </a:t>
            </a:r>
            <a:r>
              <a:rPr lang="ru-RU" b="1" dirty="0">
                <a:solidFill>
                  <a:srgbClr val="222222"/>
                </a:solidFill>
                <a:latin typeface="+mj-lt"/>
              </a:rPr>
              <a:t>третья сказала: "Мне хочется спать!"</a:t>
            </a:r>
            <a:br>
              <a:rPr lang="ru-RU" b="1" dirty="0">
                <a:solidFill>
                  <a:srgbClr val="222222"/>
                </a:solidFill>
                <a:latin typeface="+mj-lt"/>
              </a:rPr>
            </a:br>
            <a:r>
              <a:rPr lang="ru-RU" dirty="0" smtClean="0">
                <a:solidFill>
                  <a:srgbClr val="222222"/>
                </a:solidFill>
                <a:latin typeface="+mj-lt"/>
              </a:rPr>
              <a:t>(сомкнутые ладони под щечку)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222222"/>
                </a:solidFill>
                <a:latin typeface="+mj-lt"/>
              </a:rPr>
              <a:t>Четвёртая стала чуть-чуть замерзать.</a:t>
            </a:r>
            <a:br>
              <a:rPr lang="ru-RU" b="1" dirty="0">
                <a:solidFill>
                  <a:srgbClr val="222222"/>
                </a:solidFill>
                <a:latin typeface="+mj-lt"/>
              </a:rPr>
            </a:br>
            <a:r>
              <a:rPr lang="ru-RU" dirty="0" smtClean="0">
                <a:solidFill>
                  <a:srgbClr val="222222"/>
                </a:solidFill>
                <a:latin typeface="+mj-lt"/>
              </a:rPr>
              <a:t>(</a:t>
            </a:r>
            <a:r>
              <a:rPr lang="ru-RU" dirty="0">
                <a:solidFill>
                  <a:srgbClr val="222222"/>
                </a:solidFill>
                <a:latin typeface="+mj-lt"/>
              </a:rPr>
              <a:t>Быстро качаем ладонями – дрожь.)</a:t>
            </a:r>
            <a:br>
              <a:rPr lang="ru-RU" dirty="0">
                <a:solidFill>
                  <a:srgbClr val="222222"/>
                </a:solidFill>
                <a:latin typeface="+mj-lt"/>
              </a:rPr>
            </a:br>
            <a:r>
              <a:rPr lang="ru-RU" b="1" dirty="0">
                <a:solidFill>
                  <a:srgbClr val="222222"/>
                </a:solidFill>
                <a:latin typeface="+mj-lt"/>
              </a:rPr>
              <a:t>А пятая крикнула: "Здесь крокодил!</a:t>
            </a:r>
            <a:br>
              <a:rPr lang="ru-RU" b="1" dirty="0">
                <a:solidFill>
                  <a:srgbClr val="222222"/>
                </a:solidFill>
                <a:latin typeface="+mj-lt"/>
              </a:rPr>
            </a:br>
            <a:r>
              <a:rPr lang="ru-RU" dirty="0" smtClean="0">
                <a:solidFill>
                  <a:srgbClr val="222222"/>
                </a:solidFill>
                <a:latin typeface="+mj-lt"/>
              </a:rPr>
              <a:t>(</a:t>
            </a:r>
            <a:r>
              <a:rPr lang="ru-RU" dirty="0">
                <a:solidFill>
                  <a:srgbClr val="222222"/>
                </a:solidFill>
                <a:latin typeface="+mj-lt"/>
              </a:rPr>
              <a:t>Запястья </a:t>
            </a:r>
            <a:r>
              <a:rPr lang="ru-RU" dirty="0" smtClean="0">
                <a:solidFill>
                  <a:srgbClr val="222222"/>
                </a:solidFill>
                <a:latin typeface="+mj-lt"/>
              </a:rPr>
              <a:t>соединены, ладони </a:t>
            </a:r>
            <a:r>
              <a:rPr lang="ru-RU" dirty="0">
                <a:solidFill>
                  <a:srgbClr val="222222"/>
                </a:solidFill>
                <a:latin typeface="+mj-lt"/>
              </a:rPr>
              <a:t>раскрываются и соединяются – рот.)</a:t>
            </a:r>
            <a:br>
              <a:rPr lang="ru-RU" dirty="0">
                <a:solidFill>
                  <a:srgbClr val="222222"/>
                </a:solidFill>
                <a:latin typeface="+mj-lt"/>
              </a:rPr>
            </a:br>
            <a:r>
              <a:rPr lang="ru-RU" b="1" dirty="0">
                <a:solidFill>
                  <a:srgbClr val="222222"/>
                </a:solidFill>
                <a:latin typeface="+mj-lt"/>
              </a:rPr>
              <a:t>Плывите отсюда, чтоб не проглотил!"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222222"/>
                </a:solidFill>
                <a:latin typeface="+mj-lt"/>
              </a:rPr>
              <a:t>(</a:t>
            </a:r>
            <a:r>
              <a:rPr lang="ru-RU" dirty="0">
                <a:solidFill>
                  <a:srgbClr val="222222"/>
                </a:solidFill>
                <a:latin typeface="+mj-lt"/>
              </a:rPr>
              <a:t>Быстрые волнообразные движения сомкнутыми ладонями – уплывают</a:t>
            </a:r>
            <a:r>
              <a:rPr lang="ru-RU" dirty="0" smtClean="0">
                <a:solidFill>
                  <a:srgbClr val="222222"/>
                </a:solidFill>
                <a:latin typeface="+mj-lt"/>
              </a:rPr>
              <a:t>.)</a:t>
            </a: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60741"/>
            <a:ext cx="4038600" cy="315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91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Ворота (2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мл.гр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Содержимое 13" descr="1-ворота мл.гр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4417219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067944" y="692696"/>
            <a:ext cx="4392488" cy="583264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учить выполнять простейшую конструкцию – ворота, устанавливать опоры и класть на них перекладину. </a:t>
            </a:r>
          </a:p>
          <a:p>
            <a:pPr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«Мы похлопаем в ладоши»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похлопаем в ладоши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Дружно, веселее.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ножки постучали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Дружно, веселее.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коленочкам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ударим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Тише, тише, тише.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ручки поднимайтесь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Выше, выше, выше.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ручки закружились,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Ниже опустились,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Завертелись, завертелись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остановились.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(Движения  выполняем в соответствии с текстом.)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Рыбка (сред.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139952" y="764704"/>
            <a:ext cx="4752528" cy="5832648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1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</a:t>
            </a:r>
            <a:r>
              <a:rPr lang="ru-RU" sz="1800" b="1" u="sng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Рыбки»</a:t>
            </a:r>
          </a:p>
          <a:p>
            <a:pPr marL="0" lvl="0" indent="0" algn="ctr">
              <a:buNone/>
            </a:pPr>
            <a:r>
              <a:rPr lang="ru-RU" sz="1800" b="1" dirty="0">
                <a:solidFill>
                  <a:srgbClr val="222222"/>
                </a:solidFill>
              </a:rPr>
              <a:t>Пять маленьких рыбок играли в реке,</a:t>
            </a:r>
            <a:br>
              <a:rPr lang="ru-RU" sz="1800" b="1" dirty="0">
                <a:solidFill>
                  <a:srgbClr val="222222"/>
                </a:solidFill>
              </a:rPr>
            </a:br>
            <a:r>
              <a:rPr lang="ru-RU" sz="1800" i="1" dirty="0">
                <a:solidFill>
                  <a:srgbClr val="222222"/>
                </a:solidFill>
              </a:rPr>
              <a:t>(Ладони сомкнуты, выполняем волнообразные движения)</a:t>
            </a:r>
            <a:br>
              <a:rPr lang="ru-RU" sz="1800" i="1" dirty="0">
                <a:solidFill>
                  <a:srgbClr val="222222"/>
                </a:solidFill>
              </a:rPr>
            </a:br>
            <a:r>
              <a:rPr lang="ru-RU" sz="1800" b="1" dirty="0">
                <a:solidFill>
                  <a:srgbClr val="222222"/>
                </a:solidFill>
              </a:rPr>
              <a:t>Лежало большое бревно на песке,</a:t>
            </a:r>
          </a:p>
          <a:p>
            <a:pPr marL="0" lvl="0" indent="0" algn="ctr">
              <a:buNone/>
            </a:pPr>
            <a:r>
              <a:rPr lang="ru-RU" sz="1800" i="1" dirty="0">
                <a:solidFill>
                  <a:srgbClr val="222222"/>
                </a:solidFill>
              </a:rPr>
              <a:t>(руки сомкнуты, локти вместе)</a:t>
            </a:r>
            <a:br>
              <a:rPr lang="ru-RU" sz="1800" i="1" dirty="0">
                <a:solidFill>
                  <a:srgbClr val="222222"/>
                </a:solidFill>
              </a:rPr>
            </a:br>
            <a:r>
              <a:rPr lang="ru-RU" sz="1800" b="1" dirty="0">
                <a:solidFill>
                  <a:srgbClr val="222222"/>
                </a:solidFill>
              </a:rPr>
              <a:t>И рыбка сказала: "Нырять здесь легко!"</a:t>
            </a:r>
            <a:br>
              <a:rPr lang="ru-RU" sz="1800" b="1" dirty="0">
                <a:solidFill>
                  <a:srgbClr val="222222"/>
                </a:solidFill>
              </a:rPr>
            </a:br>
            <a:r>
              <a:rPr lang="ru-RU" sz="1800" i="1" dirty="0">
                <a:solidFill>
                  <a:srgbClr val="222222"/>
                </a:solidFill>
              </a:rPr>
              <a:t>( выполняем "ныряющее" движение)</a:t>
            </a:r>
            <a:br>
              <a:rPr lang="ru-RU" sz="1800" i="1" dirty="0">
                <a:solidFill>
                  <a:srgbClr val="222222"/>
                </a:solidFill>
              </a:rPr>
            </a:br>
            <a:r>
              <a:rPr lang="ru-RU" sz="1800" b="1" dirty="0">
                <a:solidFill>
                  <a:srgbClr val="222222"/>
                </a:solidFill>
              </a:rPr>
              <a:t>Вторая сказала: "Ведь здесь глубоко."</a:t>
            </a:r>
            <a:br>
              <a:rPr lang="ru-RU" sz="1800" b="1" dirty="0">
                <a:solidFill>
                  <a:srgbClr val="222222"/>
                </a:solidFill>
              </a:rPr>
            </a:br>
            <a:r>
              <a:rPr lang="ru-RU" sz="1800" dirty="0">
                <a:solidFill>
                  <a:srgbClr val="222222"/>
                </a:solidFill>
              </a:rPr>
              <a:t>(сомкнутыми ладонями отрицательный жест)</a:t>
            </a:r>
            <a:r>
              <a:rPr lang="ru-RU" sz="1800" b="1" dirty="0">
                <a:solidFill>
                  <a:srgbClr val="222222"/>
                </a:solidFill>
              </a:rPr>
              <a:t> </a:t>
            </a:r>
          </a:p>
          <a:p>
            <a:pPr marL="0" lvl="0" indent="0" algn="ctr">
              <a:buNone/>
            </a:pPr>
            <a:r>
              <a:rPr lang="ru-RU" sz="1800" b="1" dirty="0">
                <a:solidFill>
                  <a:srgbClr val="222222"/>
                </a:solidFill>
              </a:rPr>
              <a:t>А третья сказала: "Мне хочется спать!"</a:t>
            </a:r>
            <a:br>
              <a:rPr lang="ru-RU" sz="1800" b="1" dirty="0">
                <a:solidFill>
                  <a:srgbClr val="222222"/>
                </a:solidFill>
              </a:rPr>
            </a:br>
            <a:r>
              <a:rPr lang="ru-RU" sz="1800" dirty="0">
                <a:solidFill>
                  <a:srgbClr val="222222"/>
                </a:solidFill>
              </a:rPr>
              <a:t>(сомкнутые ладони под щечку)</a:t>
            </a:r>
          </a:p>
          <a:p>
            <a:pPr marL="0" lvl="0" indent="0" algn="ctr">
              <a:buNone/>
            </a:pPr>
            <a:r>
              <a:rPr lang="ru-RU" sz="1800" b="1" dirty="0">
                <a:solidFill>
                  <a:srgbClr val="222222"/>
                </a:solidFill>
              </a:rPr>
              <a:t>Четвёртая стала чуть-чуть замерзать.</a:t>
            </a:r>
            <a:br>
              <a:rPr lang="ru-RU" sz="1800" b="1" dirty="0">
                <a:solidFill>
                  <a:srgbClr val="222222"/>
                </a:solidFill>
              </a:rPr>
            </a:br>
            <a:r>
              <a:rPr lang="ru-RU" sz="1800" dirty="0">
                <a:solidFill>
                  <a:srgbClr val="222222"/>
                </a:solidFill>
              </a:rPr>
              <a:t>(Быстро качаем ладонями – дрожь.)</a:t>
            </a:r>
            <a:br>
              <a:rPr lang="ru-RU" sz="1800" dirty="0">
                <a:solidFill>
                  <a:srgbClr val="222222"/>
                </a:solidFill>
              </a:rPr>
            </a:br>
            <a:r>
              <a:rPr lang="ru-RU" sz="1800" b="1" dirty="0">
                <a:solidFill>
                  <a:srgbClr val="222222"/>
                </a:solidFill>
              </a:rPr>
              <a:t>А пятая крикнула: "Здесь крокодил!</a:t>
            </a:r>
            <a:br>
              <a:rPr lang="ru-RU" sz="1800" b="1" dirty="0">
                <a:solidFill>
                  <a:srgbClr val="222222"/>
                </a:solidFill>
              </a:rPr>
            </a:br>
            <a:r>
              <a:rPr lang="ru-RU" sz="1800" dirty="0">
                <a:solidFill>
                  <a:srgbClr val="222222"/>
                </a:solidFill>
              </a:rPr>
              <a:t>(Запястья соединены, ладони раскрываются и соединяются – рот.)</a:t>
            </a:r>
            <a:br>
              <a:rPr lang="ru-RU" sz="1800" dirty="0">
                <a:solidFill>
                  <a:srgbClr val="222222"/>
                </a:solidFill>
              </a:rPr>
            </a:br>
            <a:r>
              <a:rPr lang="ru-RU" sz="1800" b="1" dirty="0">
                <a:solidFill>
                  <a:srgbClr val="222222"/>
                </a:solidFill>
              </a:rPr>
              <a:t>Плывите отсюда, чтоб не проглотил!"</a:t>
            </a:r>
          </a:p>
          <a:p>
            <a:pPr marL="0" lvl="0" indent="0" algn="ctr">
              <a:buNone/>
            </a:pPr>
            <a:r>
              <a:rPr lang="ru-RU" sz="1800" dirty="0">
                <a:solidFill>
                  <a:srgbClr val="222222"/>
                </a:solidFill>
              </a:rPr>
              <a:t>(Быстрые волнообразные движения сомкнутыми ладонями – уплывают.)</a:t>
            </a:r>
            <a:endParaRPr lang="ru-RU" sz="1800" dirty="0">
              <a:solidFill>
                <a:prstClr val="black"/>
              </a:solidFill>
            </a:endParaRPr>
          </a:p>
          <a:p>
            <a:pPr algn="ctr">
              <a:buNone/>
            </a:pPr>
            <a:endParaRPr lang="ru-R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91462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16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Утёнок (мл.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923928" y="764704"/>
            <a:ext cx="4968552" cy="59046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Строить из конструктора утят.</a:t>
            </a:r>
          </a:p>
          <a:p>
            <a:pPr algn="ctr">
              <a:buNone/>
            </a:pPr>
            <a:endParaRPr lang="ru-RU" sz="2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Пальчиковая 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"Пять утят "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Пять утят плывут вперёд,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берегу их мама ждёт,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(Одна из рук - "мама утка" - стоит на столе, опираясь на локоть. Пальцы сложены щепоткой. Вторая рука - утята. Выполняем волнообразные движения по направлению к "утке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 Количество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разогнутых пальцев соответствует количеству утят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 только четверо утят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Вернулись к мамочке назад.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(постепенно пальцы загибаются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Четверо утят плывут...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Трое утят плывут...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Двое утят плывут...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Вот один плывёт вперёд,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берегу его мама ждёт,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(На слова "На берегу их мама ждёт" "киваем" кистью руки ("мамой-уткой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сразу пятеро утят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Вернулись к мамочке назад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4038600" cy="269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81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Утёнок (сред.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211960" y="1025394"/>
            <a:ext cx="4248472" cy="482453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Пальчиковая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гимнастика «Утята».</a:t>
            </a:r>
          </a:p>
          <a:p>
            <a:pPr marL="0" indent="0" algn="ctr">
              <a:buNone/>
            </a:pPr>
            <a:r>
              <a:rPr lang="ru-RU" i="1" dirty="0"/>
              <a:t>(Поочерёдно сгибать все пальцы правой, затем левой руки</a:t>
            </a:r>
            <a:r>
              <a:rPr lang="ru-RU" i="1" dirty="0" smtClean="0"/>
              <a:t>,</a:t>
            </a:r>
            <a:r>
              <a:rPr lang="ru-RU" i="1" dirty="0"/>
              <a:t> начиная с большого.</a:t>
            </a:r>
            <a:r>
              <a:rPr lang="ru-RU" i="1" dirty="0" smtClean="0"/>
              <a:t>)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Раз</a:t>
            </a:r>
            <a:r>
              <a:rPr lang="ru-RU" dirty="0"/>
              <a:t>, два – </a:t>
            </a:r>
            <a:r>
              <a:rPr lang="ru-RU" dirty="0" smtClean="0"/>
              <a:t>шли утята.</a:t>
            </a:r>
          </a:p>
          <a:p>
            <a:pPr marL="0" indent="0" algn="ctr">
              <a:buNone/>
            </a:pPr>
            <a:r>
              <a:rPr lang="ru-RU" dirty="0" smtClean="0"/>
              <a:t>Три</a:t>
            </a:r>
            <a:r>
              <a:rPr lang="ru-RU" dirty="0"/>
              <a:t>, четыре – за </a:t>
            </a:r>
            <a:r>
              <a:rPr lang="ru-RU" dirty="0" smtClean="0"/>
              <a:t>водой.</a:t>
            </a:r>
          </a:p>
          <a:p>
            <a:pPr marL="0" indent="0" algn="ctr">
              <a:buNone/>
            </a:pPr>
            <a:r>
              <a:rPr lang="ru-RU" dirty="0" smtClean="0"/>
              <a:t>А </a:t>
            </a:r>
            <a:r>
              <a:rPr lang="ru-RU" dirty="0"/>
              <a:t>за ними плёлся </a:t>
            </a:r>
            <a:r>
              <a:rPr lang="ru-RU" dirty="0" smtClean="0"/>
              <a:t>пятый,</a:t>
            </a:r>
          </a:p>
          <a:p>
            <a:pPr marL="0" indent="0" algn="ctr">
              <a:buNone/>
            </a:pPr>
            <a:r>
              <a:rPr lang="ru-RU" dirty="0" smtClean="0"/>
              <a:t>Позади</a:t>
            </a:r>
            <a:r>
              <a:rPr lang="ru-RU" dirty="0"/>
              <a:t>, бежал </a:t>
            </a:r>
            <a:r>
              <a:rPr lang="ru-RU" dirty="0" smtClean="0"/>
              <a:t>шестой. </a:t>
            </a:r>
          </a:p>
          <a:p>
            <a:pPr marL="0" indent="0" algn="ctr">
              <a:buNone/>
            </a:pPr>
            <a:r>
              <a:rPr lang="ru-RU" dirty="0" smtClean="0"/>
              <a:t>А </a:t>
            </a:r>
            <a:r>
              <a:rPr lang="ru-RU" dirty="0"/>
              <a:t>седьмой от них отстал, 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А </a:t>
            </a:r>
            <a:r>
              <a:rPr lang="ru-RU" dirty="0"/>
              <a:t>восьмой уже устал.</a:t>
            </a:r>
          </a:p>
          <a:p>
            <a:pPr marL="0" indent="0" algn="ctr">
              <a:buNone/>
            </a:pPr>
            <a:r>
              <a:rPr lang="ru-RU" dirty="0"/>
              <a:t>А девятый всех догнал,</a:t>
            </a:r>
          </a:p>
          <a:p>
            <a:pPr marL="0" indent="0" algn="ctr">
              <a:buNone/>
            </a:pPr>
            <a:r>
              <a:rPr lang="ru-RU" dirty="0"/>
              <a:t>А десятый </a:t>
            </a:r>
            <a:r>
              <a:rPr lang="ru-RU" dirty="0" smtClean="0"/>
              <a:t>напугал.</a:t>
            </a:r>
          </a:p>
          <a:p>
            <a:pPr marL="0" indent="0" algn="ctr">
              <a:buNone/>
            </a:pPr>
            <a:r>
              <a:rPr lang="ru-RU" dirty="0" smtClean="0"/>
              <a:t>Громко</a:t>
            </a:r>
            <a:r>
              <a:rPr lang="ru-RU" dirty="0"/>
              <a:t>, громко запищал: 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Где вы? Где вы? Пи </a:t>
            </a:r>
            <a:r>
              <a:rPr lang="ru-RU" dirty="0"/>
              <a:t>– пи – пи! </a:t>
            </a:r>
            <a:r>
              <a:rPr lang="ru-RU" dirty="0"/>
              <a:t> </a:t>
            </a:r>
            <a:endParaRPr lang="ru-RU" dirty="0" smtClean="0"/>
          </a:p>
          <a:p>
            <a:pPr marL="0" indent="0" algn="ctr">
              <a:buNone/>
            </a:pPr>
            <a:r>
              <a:rPr lang="ru-RU" i="1" dirty="0" smtClean="0"/>
              <a:t>(Ритмично </a:t>
            </a:r>
            <a:r>
              <a:rPr lang="ru-RU" i="1" dirty="0"/>
              <a:t>сгибать и </a:t>
            </a:r>
            <a:r>
              <a:rPr lang="ru-RU" i="1" dirty="0" smtClean="0"/>
              <a:t>разгибать пальцы </a:t>
            </a:r>
            <a:r>
              <a:rPr lang="ru-RU" i="1" dirty="0"/>
              <a:t>обеих </a:t>
            </a:r>
            <a:r>
              <a:rPr lang="ru-RU" i="1" dirty="0" smtClean="0"/>
              <a:t>рук)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Рядом, тут мы, поищи.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90307"/>
            <a:ext cx="4038600" cy="269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46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Гусеница (мл.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788024" y="764704"/>
            <a:ext cx="4104456" cy="583264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со способом скрепления двух кирпичиков;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«Гусеница»</a:t>
            </a:r>
          </a:p>
          <a:p>
            <a:pPr algn="ctr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Гусеница, гусеница,</a:t>
            </a:r>
          </a:p>
          <a:p>
            <a:pPr algn="ctr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Бабочкина дочка,</a:t>
            </a:r>
          </a:p>
          <a:p>
            <a:pPr algn="ctr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(ладонь одной руки «ползет», как гусеница, по другой руки от кончиков пальцев до плеча)</a:t>
            </a:r>
          </a:p>
          <a:p>
            <a:pPr algn="ctr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По травинкам ползает, </a:t>
            </a:r>
          </a:p>
          <a:p>
            <a:pPr algn="ctr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Кушает листочки:</a:t>
            </a:r>
          </a:p>
          <a:p>
            <a:pPr algn="ctr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(то же проделываем, меняя руки)</a:t>
            </a:r>
          </a:p>
          <a:p>
            <a:pPr algn="ctr">
              <a:buNone/>
            </a:pP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(при каждом слове «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!» одна ладонь скользит по другой ладони и «кусает» всеми пальцами, кроме большого, прямые пальцы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другой ладони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Поела —</a:t>
            </a:r>
          </a:p>
          <a:p>
            <a:pPr algn="ctr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(ладони сложены вместе)</a:t>
            </a:r>
          </a:p>
          <a:p>
            <a:pPr algn="ctr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Спать захотела.</a:t>
            </a:r>
          </a:p>
          <a:p>
            <a:pPr algn="ctr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(одна сжимается в кулачок, другая ее накрывает — держит кулачок, как яблоко)</a:t>
            </a:r>
          </a:p>
          <a:p>
            <a:pPr algn="ctr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Проснулась —</a:t>
            </a:r>
          </a:p>
          <a:p>
            <a:pPr algn="ctr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Бабочкой обернулась!</a:t>
            </a:r>
          </a:p>
          <a:p>
            <a:pPr algn="ctr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(постепенно расправляем ладони, руки перекрещиваем в районе запястий, ладони теперь — крылья бабочки)</a:t>
            </a:r>
          </a:p>
          <a:p>
            <a:pPr algn="ctr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Полетела, полетела, полетела!</a:t>
            </a:r>
          </a:p>
          <a:p>
            <a:pPr algn="ctr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(летает от одного плеча до другого)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8" y="1628800"/>
            <a:ext cx="4392488" cy="403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67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Заборчик (мл.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48064" y="1124744"/>
            <a:ext cx="2952328" cy="3744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со способом сооружения забора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57442"/>
            <a:ext cx="493927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1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Заборчик (сред.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851920" y="620688"/>
            <a:ext cx="4608512" cy="42844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о высоте  предметов («высокий-низкий»);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Прослеживать связь между конструкцией забора и его назначением.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038600" cy="240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дина беляева\Documents\Лего\Новая папка\38-забор ср.гр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4392488" cy="2482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9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22" y="-387424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43608" y="0"/>
            <a:ext cx="7077472" cy="105273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по замыслу  (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мл.гр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сред.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788024" y="836712"/>
            <a:ext cx="3312368" cy="2664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конструктивного воображения детей.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529258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69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Грузовичок (мл.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355976" y="764704"/>
            <a:ext cx="4536504" cy="583264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создавать простейшую модель грузовой машины.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«Машина»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Заведу мою машину</a:t>
            </a:r>
          </a:p>
          <a:p>
            <a:pPr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(повороты кистями руки сжатой в кулак, как будто заводим машину)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Би-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налью бензину.</a:t>
            </a:r>
          </a:p>
          <a:p>
            <a:pPr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(три раза хлопнуть в ладоши и одновременно топать)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Крепко-крепко руль держу</a:t>
            </a:r>
          </a:p>
          <a:p>
            <a:pPr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(имитировать движения водителя)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педаль ногою жму.</a:t>
            </a:r>
          </a:p>
          <a:p>
            <a:pPr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(топать правой ногой)</a:t>
            </a:r>
          </a:p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600400" cy="285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дина беляева\Documents\Лего\Новая папка\41- грузовичок мл.гр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71" y="3861048"/>
            <a:ext cx="3681735" cy="2436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Грузовичок (сред.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860032" y="764704"/>
            <a:ext cx="3528392" cy="36724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умение  анализировать образец на карточке и подбирать соответствующие детали.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5332013" cy="338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26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Светофор (мл.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139952" y="620688"/>
            <a:ext cx="4824536" cy="590465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«Светофор»</a:t>
            </a:r>
            <a:endParaRPr lang="ru-RU" sz="3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Помогает с давних пор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Верный друг наш — светофор.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(хлопают три раза в ладоши, на каждый слог)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У него больших три глаза,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Не горят они все разом.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(показывают три пальца)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Если красный загорелся,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(поднимают вверх указательный палец)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То нельзя переходить, 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(качают пальцем)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Надо ждать на тротуаре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И машины пропустить.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(имитируют кручение руля)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Если жёлтый загорелся,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Значит, скоро мы пойдём.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(поднимают вверх указательный палец)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Глаз зелёный загорелся —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Стоп, машины, мы идём! 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(поднимают вверх указательный палец)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Мы дорогу перешли,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По делам своим пошли.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(маршируют по помещению)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Помогает с давних пор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Верный друг наш — светофор.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(хлопают три раза в ладоши, на каждый слог)</a:t>
            </a: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58487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дина беляева\Documents\Лего\Новая папка\44- светофор мл.гр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22" y="2852936"/>
            <a:ext cx="2722678" cy="3605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Ворота  (сред.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355976" y="1025394"/>
            <a:ext cx="3816424" cy="482453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0" indent="0">
              <a:spcBef>
                <a:spcPts val="120"/>
              </a:spcBef>
              <a:spcAft>
                <a:spcPts val="0"/>
              </a:spcAft>
              <a:buNone/>
              <a:tabLst>
                <a:tab pos="33845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строить ворота для заборчика; аккуратно и крепко скреплять детали конструктора.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spcBef>
                <a:spcPts val="120"/>
              </a:spcBef>
              <a:spcAft>
                <a:spcPts val="0"/>
              </a:spcAft>
              <a:buNone/>
              <a:tabLst>
                <a:tab pos="338455" algn="l"/>
              </a:tabLst>
            </a:pP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  <a:tabLst>
                <a:tab pos="338455" algn="l"/>
              </a:tabLst>
            </a:pPr>
            <a:r>
              <a:rPr lang="ru-RU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«Большой </a:t>
            </a:r>
            <a:r>
              <a:rPr lang="ru-RU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— </a:t>
            </a:r>
            <a:r>
              <a:rPr lang="ru-RU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маленький»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Сначала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буду маленьким, </a:t>
            </a: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коленочкам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прижмусь. </a:t>
            </a: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Потом я вырасту большим, </a:t>
            </a: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До лампы дотянусь. </a:t>
            </a: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Дети выполняют движения по тексту стихотворения.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7" name="Содержимое 6" descr="2-ворота сред.гр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529450"/>
            <a:ext cx="3586923" cy="381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05464" cy="83671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по замыслу  (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мл.гр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сред.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827584" y="1196752"/>
            <a:ext cx="7200800" cy="151216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lvl="0" algn="ctr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конструктивного воображения детей.</a:t>
            </a:r>
          </a:p>
          <a:p>
            <a:pPr algn="ctr">
              <a:buNone/>
            </a:pPr>
            <a:endParaRPr lang="ru-R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585476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56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(сред.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355976" y="764704"/>
            <a:ext cx="4536504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Башенка (2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мл.гр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427984" y="692696"/>
            <a:ext cx="3888432" cy="554461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строить простейшие постройки; формировать бережное отношение к конструктору.</a:t>
            </a:r>
          </a:p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«Вы достать хотите крышу»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Потянитесь вверх повыше –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достать хотите крышу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(Потягивание – руки вверх.)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Раз, два, три,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Корпус влево поверни.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руками помогай,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Поясницу разминай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(Повороты туловища в стороны.)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Руки в стороны потянем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(Потягивания – руки  в стороны.)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место снова сядем.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(Дети садятся.)</a:t>
            </a:r>
          </a:p>
        </p:txBody>
      </p:sp>
      <p:pic>
        <p:nvPicPr>
          <p:cNvPr id="10" name="Содержимое 9" descr="3-башенка мл.гр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2564904"/>
            <a:ext cx="2309549" cy="358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irbis\Documents\Лего\Новая папка\4-башенка мл.гр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251522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Башня  (сред.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283968" y="764704"/>
            <a:ext cx="3672408" cy="486920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навыки полученные в младшей группе, и приемы построек снизу вверх. Учить строить простейшие постройки.</a:t>
            </a:r>
          </a:p>
          <a:p>
            <a:pPr marL="0" marR="62230" indent="0">
              <a:spcBef>
                <a:spcPts val="120"/>
              </a:spcBef>
              <a:spcAft>
                <a:spcPts val="0"/>
              </a:spcAft>
              <a:buNone/>
              <a:tabLst>
                <a:tab pos="389890" algn="l"/>
              </a:tabLst>
            </a:pP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  <a:tabLst>
                <a:tab pos="389890" algn="l"/>
              </a:tabLst>
            </a:pPr>
            <a:r>
              <a:rPr lang="ru-RU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«Раз-два»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marR="62230" indent="0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marR="62230" indent="0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становимся все выше, 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Достаем руками крыши. 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Раз-два — поднялись, </a:t>
            </a:r>
            <a:endParaRPr lang="ru-RU" sz="2400" dirty="0">
              <a:latin typeface="Times New Roman"/>
              <a:ea typeface="Times New Roman"/>
            </a:endParaRPr>
          </a:p>
          <a:p>
            <a:pPr marL="0" marR="6223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Раз-два — руки вниз.</a:t>
            </a:r>
            <a:endParaRPr lang="ru-RU" sz="2400" dirty="0">
              <a:latin typeface="Times New Roman"/>
              <a:ea typeface="Times New Roman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9" name="Содержимое 8" descr="5-башня ср.гр.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1" y="1065774"/>
            <a:ext cx="3373594" cy="506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Пирамидка  (2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мл.гр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355976" y="764704"/>
            <a:ext cx="4536504" cy="583264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строить простейшие постройки; формировать бережное отношение к конструктору.</a:t>
            </a:r>
          </a:p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«Будем прыгать и скакать!»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Раз, два, три, четыре, пять!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Будем прыгать и скакать!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(Прыжки на месте.)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Наклонился правый бок,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Раз, два, три.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Наклонился левый бок,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Раз, два, три. 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(Наклоны туловища вправо-влево.)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сейчас поднимем ручки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дотянемся до тучки.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(Руки вверх.)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Сядем на дорожку,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Разомнем мы  ножки.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(Присели.)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Согнем правую ножку,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Раз, два, три!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Согнем левую ножку,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Раз, два, три!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(Сгибаем по очереди ноги в колене.)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Руки высоко подняли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немного помахали.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(Помахали руками.)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Головою покачали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(Движения головой.)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место  дружно встали.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9" name="Содержимое 8" descr="6-пирамидка мл.гр.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473389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Пирамидка  (сред. гр.)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427984" y="764704"/>
            <a:ext cx="3528392" cy="561662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строить пирамиду, аккуратно  скреплять детали между собой; развивать внимание и мелкую моторику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"/>
              </a:spcBef>
              <a:spcAft>
                <a:spcPts val="0"/>
              </a:spcAft>
            </a:pP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«Все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ребята дружно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встали»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Все </a:t>
            </a:r>
            <a:r>
              <a:rPr lang="ru-RU" dirty="0">
                <a:latin typeface="Times New Roman"/>
                <a:ea typeface="Times New Roman"/>
              </a:rPr>
              <a:t>ребята дружно </a:t>
            </a:r>
            <a:r>
              <a:rPr lang="ru-RU" dirty="0" smtClean="0">
                <a:latin typeface="Times New Roman"/>
                <a:ea typeface="Times New Roman"/>
              </a:rPr>
              <a:t>встали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i="1" dirty="0" smtClean="0">
                <a:latin typeface="Times New Roman"/>
                <a:ea typeface="Times New Roman"/>
              </a:rPr>
              <a:t>Выпрямится</a:t>
            </a:r>
            <a:r>
              <a:rPr lang="ru-RU" i="1" dirty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И на месте </a:t>
            </a:r>
            <a:r>
              <a:rPr lang="ru-RU" dirty="0" smtClean="0">
                <a:latin typeface="Times New Roman"/>
                <a:ea typeface="Times New Roman"/>
              </a:rPr>
              <a:t>зашагали.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i="1" dirty="0" smtClean="0">
                <a:latin typeface="Times New Roman"/>
                <a:ea typeface="Times New Roman"/>
              </a:rPr>
              <a:t>Ходьба </a:t>
            </a:r>
            <a:r>
              <a:rPr lang="ru-RU" i="1" dirty="0">
                <a:latin typeface="Times New Roman"/>
                <a:ea typeface="Times New Roman"/>
              </a:rPr>
              <a:t>на месте.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На носочках </a:t>
            </a:r>
            <a:r>
              <a:rPr lang="ru-RU" dirty="0" smtClean="0">
                <a:latin typeface="Times New Roman"/>
                <a:ea typeface="Times New Roman"/>
              </a:rPr>
              <a:t>потянулись,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i="1" dirty="0" smtClean="0">
                <a:latin typeface="Times New Roman"/>
                <a:ea typeface="Times New Roman"/>
              </a:rPr>
              <a:t>Руки </a:t>
            </a:r>
            <a:r>
              <a:rPr lang="ru-RU" i="1" dirty="0">
                <a:latin typeface="Times New Roman"/>
                <a:ea typeface="Times New Roman"/>
              </a:rPr>
              <a:t>поднять вверх.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А теперь назад </a:t>
            </a:r>
            <a:r>
              <a:rPr lang="ru-RU" dirty="0" smtClean="0">
                <a:latin typeface="Times New Roman"/>
                <a:ea typeface="Times New Roman"/>
              </a:rPr>
              <a:t>прогнулись.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i="1" dirty="0" smtClean="0">
                <a:latin typeface="Times New Roman"/>
                <a:ea typeface="Times New Roman"/>
              </a:rPr>
              <a:t>Прогнуться </a:t>
            </a:r>
            <a:r>
              <a:rPr lang="ru-RU" i="1" dirty="0">
                <a:latin typeface="Times New Roman"/>
                <a:ea typeface="Times New Roman"/>
              </a:rPr>
              <a:t>назад, руки</a:t>
            </a:r>
            <a:r>
              <a:rPr lang="ru-RU" dirty="0">
                <a:latin typeface="Times New Roman"/>
                <a:ea typeface="Times New Roman"/>
              </a:rPr>
              <a:t>                   </a:t>
            </a:r>
            <a:r>
              <a:rPr lang="ru-RU" i="1" dirty="0" smtClean="0">
                <a:latin typeface="Times New Roman"/>
                <a:ea typeface="Times New Roman"/>
              </a:rPr>
              <a:t>положить </a:t>
            </a:r>
            <a:r>
              <a:rPr lang="ru-RU" i="1" dirty="0">
                <a:latin typeface="Times New Roman"/>
                <a:ea typeface="Times New Roman"/>
              </a:rPr>
              <a:t>за голову.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Как пружинки мы </a:t>
            </a:r>
            <a:r>
              <a:rPr lang="ru-RU" dirty="0" smtClean="0">
                <a:latin typeface="Times New Roman"/>
                <a:ea typeface="Times New Roman"/>
              </a:rPr>
              <a:t>присели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i="1" dirty="0" smtClean="0">
                <a:latin typeface="Times New Roman"/>
                <a:ea typeface="Times New Roman"/>
              </a:rPr>
              <a:t>Присесть</a:t>
            </a:r>
            <a:r>
              <a:rPr lang="ru-RU" i="1" dirty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И тихонько разом </a:t>
            </a:r>
            <a:r>
              <a:rPr lang="ru-RU" dirty="0" smtClean="0">
                <a:latin typeface="Times New Roman"/>
                <a:ea typeface="Times New Roman"/>
              </a:rPr>
              <a:t>сели.</a:t>
            </a:r>
          </a:p>
          <a:p>
            <a:pPr marL="0" indent="0" algn="ctr">
              <a:spcBef>
                <a:spcPts val="120"/>
              </a:spcBef>
              <a:spcAft>
                <a:spcPts val="0"/>
              </a:spcAft>
              <a:buNone/>
            </a:pPr>
            <a:r>
              <a:rPr lang="ru-RU" i="1" dirty="0" smtClean="0">
                <a:latin typeface="Times New Roman"/>
                <a:ea typeface="Times New Roman"/>
              </a:rPr>
              <a:t>Выпрямится </a:t>
            </a:r>
            <a:r>
              <a:rPr lang="ru-RU" i="1" dirty="0">
                <a:latin typeface="Times New Roman"/>
                <a:ea typeface="Times New Roman"/>
              </a:rPr>
              <a:t>и сесть.</a:t>
            </a:r>
            <a:endParaRPr lang="ru-RU" sz="2400" dirty="0">
              <a:latin typeface="Times New Roman"/>
              <a:ea typeface="Times New Roman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7" name="Содержимое 6" descr="7-пирамидка сред.гр.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" y="1772816"/>
            <a:ext cx="465966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  (2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мл.гр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355976" y="764704"/>
            <a:ext cx="4536504" cy="583264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некоторыми видами деревьев, растущих в лесу, научить различать деревья.</a:t>
            </a:r>
          </a:p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 дворе стоит сосна»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дворе стоит сосна,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небу тянется она.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Тополь вырос рядом с ней,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он хочет подлинней.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(Стоя на одной ноге, потягиваемся – руки вверх, потом то же, стоя на другой ноге.)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 сильный налетал,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деревья раскачал.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(Наклоны корпуса вперёд-назад.)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Ветки гнутся взад-вперёд,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 их качает, гнёт.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(Рывки руками перед грудью.)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Будем вместе приседать –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Раз, два, три, четыре, пять.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(Приседания.)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размялись от души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место вновь спешим.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(Дети идут на места.)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7" name="Содержимое 6" descr="8-дерево мл.гр.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2483" y="1008960"/>
            <a:ext cx="4169517" cy="485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464" cy="8640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Елка (2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мл.гр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572000" y="764704"/>
            <a:ext cx="4320480" cy="583264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строить постройку снизу вверх, развивать творческое воображение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«Есть в лесу»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в лесу три полочки: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(Хлопаем в ладоши.)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Ели – елки – елочки.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(Руки вверх – в стороны – вниз.)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Лежат на елях небеса,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(Руки вверх.)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елках – птичьи голоса,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(Руки в стороны.)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Внизу на елочках – роса.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(Руки – вниз, присели.)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9" name="Содержимое 8" descr="10-елка мл., ср. гр.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4722800" cy="3436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1693</Words>
  <Application>Microsoft Office PowerPoint</Application>
  <PresentationFormat>Экран (4:3)</PresentationFormat>
  <Paragraphs>383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Картотека Lego</vt:lpstr>
      <vt:lpstr> Ворота (2 мл.гр.) </vt:lpstr>
      <vt:lpstr>Ворота  (сред. гр.)  </vt:lpstr>
      <vt:lpstr>Башенка (2 мл.гр.)  </vt:lpstr>
      <vt:lpstr>Башня  (сред. гр.)  </vt:lpstr>
      <vt:lpstr>Пирамидка  (2 мл.гр.)  </vt:lpstr>
      <vt:lpstr>Пирамидка  (сред. гр.)  </vt:lpstr>
      <vt:lpstr>Дерево  (2 мл.гр.)  </vt:lpstr>
      <vt:lpstr> Елка (2 мл.гр.)  </vt:lpstr>
      <vt:lpstr>Строим лес  (сред. гр.)  </vt:lpstr>
      <vt:lpstr>  Дом (2 мл.гр.)  </vt:lpstr>
      <vt:lpstr>  Многоэтажный дом  (сред. гр.)  </vt:lpstr>
      <vt:lpstr>   Конструирование по замыслу        (2 мл., сред. гр.)  </vt:lpstr>
      <vt:lpstr>  Кровать (мл. гр.)  </vt:lpstr>
      <vt:lpstr> Печка (мл. гр.)  </vt:lpstr>
      <vt:lpstr> Мебель (сред. гр.)  </vt:lpstr>
      <vt:lpstr> Загон для животных (мл. гр.)  </vt:lpstr>
      <vt:lpstr> Загон для животных  (ср. гр.)  </vt:lpstr>
      <vt:lpstr>  Рыбка (мл. гр.)  </vt:lpstr>
      <vt:lpstr>  Рыбка (сред. гр.)  </vt:lpstr>
      <vt:lpstr>  Утёнок (мл. гр.)  </vt:lpstr>
      <vt:lpstr> Утёнок (сред. гр.)  </vt:lpstr>
      <vt:lpstr> Гусеница (мл. гр.)  </vt:lpstr>
      <vt:lpstr> Заборчик (мл. гр.)  </vt:lpstr>
      <vt:lpstr> Заборчик (сред. гр.)  </vt:lpstr>
      <vt:lpstr> Конструирование по замыслу  (мл.гр., сред. гр.)  </vt:lpstr>
      <vt:lpstr> Грузовичок (мл. гр.)  </vt:lpstr>
      <vt:lpstr> Грузовичок (сред. гр.)  </vt:lpstr>
      <vt:lpstr> Светофор (мл. гр.)  </vt:lpstr>
      <vt:lpstr>Конструирование по замыслу  (мл.гр., сред. гр.)  </vt:lpstr>
      <vt:lpstr>  (сред. гр.)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Картотека Lego</dc:title>
  <dc:creator>irbis</dc:creator>
  <cp:lastModifiedBy>дина беляева</cp:lastModifiedBy>
  <cp:revision>50</cp:revision>
  <dcterms:created xsi:type="dcterms:W3CDTF">2018-01-24T08:09:49Z</dcterms:created>
  <dcterms:modified xsi:type="dcterms:W3CDTF">2020-01-11T13:29:19Z</dcterms:modified>
</cp:coreProperties>
</file>