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64" r:id="rId4"/>
    <p:sldId id="266" r:id="rId5"/>
    <p:sldId id="265" r:id="rId6"/>
    <p:sldId id="267" r:id="rId7"/>
    <p:sldId id="268" r:id="rId8"/>
    <p:sldId id="269" r:id="rId9"/>
    <p:sldId id="270" r:id="rId10"/>
    <p:sldId id="271"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0106FF9E-1C4C-4632-987E-5BE3C73990AD}">
          <p14:sldIdLst>
            <p14:sldId id="256"/>
            <p14:sldId id="263"/>
            <p14:sldId id="264"/>
            <p14:sldId id="266"/>
            <p14:sldId id="265"/>
            <p14:sldId id="267"/>
            <p14:sldId id="268"/>
            <p14:sldId id="269"/>
            <p14:sldId id="270"/>
            <p14:sldId id="2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5" autoAdjust="0"/>
    <p:restoredTop sz="94660"/>
  </p:normalViewPr>
  <p:slideViewPr>
    <p:cSldViewPr>
      <p:cViewPr>
        <p:scale>
          <a:sx n="53" d="100"/>
          <a:sy n="53" d="100"/>
        </p:scale>
        <p:origin x="-102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28EAEC-0D9E-495F-ADAA-729F57C5C074}" type="datetimeFigureOut">
              <a:rPr lang="ru-RU" smtClean="0"/>
              <a:pPr/>
              <a:t>11.01.2020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721D77-4BD5-4DA5-B17F-A31D3B7B45F2}" type="slidenum">
              <a:rPr lang="ru-RU" smtClean="0"/>
              <a:pPr/>
              <a:t>‹#›</a:t>
            </a:fld>
            <a:endParaRPr lang="ru-RU"/>
          </a:p>
        </p:txBody>
      </p:sp>
    </p:spTree>
    <p:extLst>
      <p:ext uri="{BB962C8B-B14F-4D97-AF65-F5344CB8AC3E}">
        <p14:creationId xmlns:p14="http://schemas.microsoft.com/office/powerpoint/2010/main" val="349844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E8CA1B5E-B2CA-4E21-9575-AE8B31165728}" type="datetimeFigureOut">
              <a:rPr lang="ru-RU" smtClean="0"/>
              <a:pPr/>
              <a:t>11.01.2020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904DBC-267E-4147-9769-7D3BEB75262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8CA1B5E-B2CA-4E21-9575-AE8B31165728}" type="datetimeFigureOut">
              <a:rPr lang="ru-RU" smtClean="0"/>
              <a:pPr/>
              <a:t>11.01.2020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904DBC-267E-4147-9769-7D3BEB75262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8CA1B5E-B2CA-4E21-9575-AE8B31165728}" type="datetimeFigureOut">
              <a:rPr lang="ru-RU" smtClean="0"/>
              <a:pPr/>
              <a:t>11.01.2020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904DBC-267E-4147-9769-7D3BEB75262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8CA1B5E-B2CA-4E21-9575-AE8B31165728}" type="datetimeFigureOut">
              <a:rPr lang="ru-RU" smtClean="0"/>
              <a:pPr/>
              <a:t>11.01.2020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904DBC-267E-4147-9769-7D3BEB75262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8CA1B5E-B2CA-4E21-9575-AE8B31165728}" type="datetimeFigureOut">
              <a:rPr lang="ru-RU" smtClean="0"/>
              <a:pPr/>
              <a:t>11.01.2020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904DBC-267E-4147-9769-7D3BEB75262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8CA1B5E-B2CA-4E21-9575-AE8B31165728}" type="datetimeFigureOut">
              <a:rPr lang="ru-RU" smtClean="0"/>
              <a:pPr/>
              <a:t>11.01.2020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904DBC-267E-4147-9769-7D3BEB75262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8CA1B5E-B2CA-4E21-9575-AE8B31165728}" type="datetimeFigureOut">
              <a:rPr lang="ru-RU" smtClean="0"/>
              <a:pPr/>
              <a:t>11.01.2020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B904DBC-267E-4147-9769-7D3BEB75262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8CA1B5E-B2CA-4E21-9575-AE8B31165728}" type="datetimeFigureOut">
              <a:rPr lang="ru-RU" smtClean="0"/>
              <a:pPr/>
              <a:t>11.01.2020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B904DBC-267E-4147-9769-7D3BEB75262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8CA1B5E-B2CA-4E21-9575-AE8B31165728}" type="datetimeFigureOut">
              <a:rPr lang="ru-RU" smtClean="0"/>
              <a:pPr/>
              <a:t>11.01.2020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B904DBC-267E-4147-9769-7D3BEB75262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8CA1B5E-B2CA-4E21-9575-AE8B31165728}" type="datetimeFigureOut">
              <a:rPr lang="ru-RU" smtClean="0"/>
              <a:pPr/>
              <a:t>11.01.2020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904DBC-267E-4147-9769-7D3BEB75262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8CA1B5E-B2CA-4E21-9575-AE8B31165728}" type="datetimeFigureOut">
              <a:rPr lang="ru-RU" smtClean="0"/>
              <a:pPr/>
              <a:t>11.01.2020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904DBC-267E-4147-9769-7D3BEB75262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CA1B5E-B2CA-4E21-9575-AE8B31165728}" type="datetimeFigureOut">
              <a:rPr lang="ru-RU" smtClean="0"/>
              <a:pPr/>
              <a:t>11.01.2020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904DBC-267E-4147-9769-7D3BEB75262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elenaranko.ucoz.r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080120"/>
          </a:xfrm>
        </p:spPr>
        <p:txBody>
          <a:bodyPr>
            <a:normAutofit fontScale="90000"/>
          </a:bodyPr>
          <a:lstStyle/>
          <a:p>
            <a:pPr lvl="0">
              <a:spcBef>
                <a:spcPts val="0"/>
              </a:spcBef>
            </a:pPr>
            <a:r>
              <a:rPr lang="ru-RU" sz="2400" b="1" i="1" dirty="0" smtClean="0">
                <a:solidFill>
                  <a:prstClr val="black"/>
                </a:solidFill>
                <a:latin typeface="Calibri"/>
                <a:ea typeface="Calibri" panose="020F0502020204030204" pitchFamily="34" charset="0"/>
                <a:cs typeface="Times New Roman" panose="02020603050405020304" pitchFamily="18" charset="0"/>
              </a:rPr>
              <a:t/>
            </a:r>
            <a:br>
              <a:rPr lang="ru-RU" sz="2400" b="1" i="1" dirty="0" smtClean="0">
                <a:solidFill>
                  <a:prstClr val="black"/>
                </a:solidFill>
                <a:latin typeface="Calibri"/>
                <a:ea typeface="Calibri" panose="020F0502020204030204" pitchFamily="34" charset="0"/>
                <a:cs typeface="Times New Roman" panose="02020603050405020304" pitchFamily="18" charset="0"/>
              </a:rPr>
            </a:br>
            <a:r>
              <a:rPr lang="ru-RU" sz="2400" b="1" i="1" dirty="0" smtClean="0">
                <a:solidFill>
                  <a:prstClr val="black"/>
                </a:solidFill>
                <a:latin typeface="Calibri"/>
                <a:ea typeface="Calibri" panose="020F0502020204030204" pitchFamily="34" charset="0"/>
                <a:cs typeface="Times New Roman" panose="02020603050405020304" pitchFamily="18" charset="0"/>
              </a:rPr>
              <a:t>Муниципальное Автономное Дошкольное Образовательное Учреждение </a:t>
            </a:r>
            <a:r>
              <a:rPr lang="ru-RU" sz="2400" b="1" i="1" dirty="0" smtClean="0">
                <a:solidFill>
                  <a:prstClr val="black"/>
                </a:solidFill>
                <a:latin typeface="Calibri"/>
              </a:rPr>
              <a:t>Центр Развития Ребенка </a:t>
            </a:r>
            <a:r>
              <a:rPr lang="ru-RU" sz="2400" b="1" i="1" dirty="0">
                <a:solidFill>
                  <a:prstClr val="black"/>
                </a:solidFill>
                <a:latin typeface="Calibri"/>
              </a:rPr>
              <a:t>- детский сад №111 города Тюмени</a:t>
            </a:r>
            <a:r>
              <a:rPr lang="ru-RU" sz="2400" b="1" i="1" dirty="0">
                <a:solidFill>
                  <a:prstClr val="black"/>
                </a:solidFill>
                <a:latin typeface="Calibri"/>
                <a:ea typeface="Calibri" panose="020F0502020204030204" pitchFamily="34" charset="0"/>
                <a:cs typeface="Times New Roman" panose="02020603050405020304" pitchFamily="18" charset="0"/>
              </a:rPr>
              <a:t> «Сказка»</a:t>
            </a:r>
            <a:r>
              <a:rPr lang="ru-RU" sz="2400" b="1" i="1" dirty="0">
                <a:solidFill>
                  <a:prstClr val="black"/>
                </a:solidFill>
                <a:latin typeface="Calibri"/>
                <a:cs typeface="Times New Roman" pitchFamily="18" charset="0"/>
              </a:rPr>
              <a:t/>
            </a:r>
            <a:br>
              <a:rPr lang="ru-RU" sz="2400" b="1" i="1" dirty="0">
                <a:solidFill>
                  <a:prstClr val="black"/>
                </a:solidFill>
                <a:latin typeface="Calibri"/>
                <a:cs typeface="Times New Roman" pitchFamily="18" charset="0"/>
              </a:rPr>
            </a:br>
            <a:endParaRPr lang="ru-RU" dirty="0"/>
          </a:p>
        </p:txBody>
      </p:sp>
      <p:sp>
        <p:nvSpPr>
          <p:cNvPr id="3" name="Объект 2"/>
          <p:cNvSpPr>
            <a:spLocks noGrp="1"/>
          </p:cNvSpPr>
          <p:nvPr>
            <p:ph idx="1"/>
          </p:nvPr>
        </p:nvSpPr>
        <p:spPr>
          <a:xfrm>
            <a:off x="1763688" y="2348880"/>
            <a:ext cx="5688632" cy="1440160"/>
          </a:xfrm>
        </p:spPr>
        <p:txBody>
          <a:bodyPr>
            <a:noAutofit/>
          </a:bodyPr>
          <a:lstStyle/>
          <a:p>
            <a:pPr marL="0" indent="0">
              <a:buNone/>
            </a:pPr>
            <a:r>
              <a:rPr lang="ru-RU" sz="3600" dirty="0">
                <a:solidFill>
                  <a:srgbClr val="800080"/>
                </a:solidFill>
                <a:effectLst>
                  <a:outerShdw blurRad="38100" dist="38100" dir="2700000" algn="tl">
                    <a:srgbClr val="000000">
                      <a:alpha val="43137"/>
                    </a:srgbClr>
                  </a:outerShdw>
                </a:effectLst>
                <a:latin typeface="Comic Sans MS" panose="030F0702030302020204" pitchFamily="66" charset="0"/>
              </a:rPr>
              <a:t>Педагогический </a:t>
            </a:r>
            <a:r>
              <a:rPr lang="ru-RU" sz="3600" dirty="0" smtClean="0">
                <a:solidFill>
                  <a:srgbClr val="800080"/>
                </a:solidFill>
                <a:effectLst>
                  <a:outerShdw blurRad="38100" dist="38100" dir="2700000" algn="tl">
                    <a:srgbClr val="000000">
                      <a:alpha val="43137"/>
                    </a:srgbClr>
                  </a:outerShdw>
                </a:effectLst>
                <a:latin typeface="Comic Sans MS" panose="030F0702030302020204" pitchFamily="66" charset="0"/>
              </a:rPr>
              <a:t>проект</a:t>
            </a:r>
          </a:p>
          <a:p>
            <a:pPr marL="0" indent="0">
              <a:buNone/>
            </a:pPr>
            <a:r>
              <a:rPr lang="ru-RU" sz="3600" dirty="0" smtClean="0">
                <a:solidFill>
                  <a:srgbClr val="800080"/>
                </a:solidFill>
                <a:effectLst>
                  <a:outerShdw blurRad="38100" dist="38100" dir="2700000" algn="tl">
                    <a:srgbClr val="000000">
                      <a:alpha val="43137"/>
                    </a:srgbClr>
                  </a:outerShdw>
                </a:effectLst>
                <a:latin typeface="Comic Sans MS" panose="030F0702030302020204" pitchFamily="66" charset="0"/>
              </a:rPr>
              <a:t>«Зимние </a:t>
            </a:r>
            <a:r>
              <a:rPr lang="ru-RU" sz="3600" dirty="0">
                <a:solidFill>
                  <a:srgbClr val="800080"/>
                </a:solidFill>
                <a:effectLst>
                  <a:outerShdw blurRad="38100" dist="38100" dir="2700000" algn="tl">
                    <a:srgbClr val="000000">
                      <a:alpha val="43137"/>
                    </a:srgbClr>
                  </a:outerShdw>
                </a:effectLst>
                <a:latin typeface="Comic Sans MS" panose="030F0702030302020204" pitchFamily="66" charset="0"/>
              </a:rPr>
              <a:t>виды спорта»</a:t>
            </a:r>
          </a:p>
        </p:txBody>
      </p:sp>
      <p:sp>
        <p:nvSpPr>
          <p:cNvPr id="4" name="TextBox 3"/>
          <p:cNvSpPr txBox="1"/>
          <p:nvPr/>
        </p:nvSpPr>
        <p:spPr>
          <a:xfrm>
            <a:off x="6447910" y="5517232"/>
            <a:ext cx="2592288" cy="400110"/>
          </a:xfrm>
          <a:prstGeom prst="rect">
            <a:avLst/>
          </a:prstGeom>
          <a:noFill/>
        </p:spPr>
        <p:txBody>
          <a:bodyPr wrap="square" rtlCol="0">
            <a:spAutoFit/>
          </a:bodyPr>
          <a:lstStyle/>
          <a:p>
            <a:r>
              <a:rPr lang="ru-RU" sz="2000" b="1" i="1" dirty="0" smtClean="0">
                <a:solidFill>
                  <a:prstClr val="black"/>
                </a:solidFill>
                <a:latin typeface="Calibri"/>
              </a:rPr>
              <a:t>Тюмень, 2019г.                        </a:t>
            </a:r>
            <a:endParaRPr lang="ru-RU" sz="2000" b="1" i="1" dirty="0">
              <a:solidFill>
                <a:prstClr val="black"/>
              </a:solidFill>
              <a:latin typeface="Calibri"/>
            </a:endParaRPr>
          </a:p>
        </p:txBody>
      </p:sp>
      <p:sp>
        <p:nvSpPr>
          <p:cNvPr id="5" name="TextBox 4"/>
          <p:cNvSpPr txBox="1"/>
          <p:nvPr/>
        </p:nvSpPr>
        <p:spPr>
          <a:xfrm>
            <a:off x="166374" y="3980579"/>
            <a:ext cx="6264696" cy="1569660"/>
          </a:xfrm>
          <a:prstGeom prst="rect">
            <a:avLst/>
          </a:prstGeom>
          <a:noFill/>
        </p:spPr>
        <p:txBody>
          <a:bodyPr wrap="square" rtlCol="0">
            <a:spAutoFit/>
          </a:bodyPr>
          <a:lstStyle/>
          <a:p>
            <a:r>
              <a:rPr lang="ru-RU" sz="2400" b="1" i="1" dirty="0" smtClean="0">
                <a:solidFill>
                  <a:prstClr val="black"/>
                </a:solidFill>
                <a:latin typeface="Calibri"/>
                <a:cs typeface="Times New Roman" pitchFamily="18" charset="0"/>
              </a:rPr>
              <a:t>Заявители: </a:t>
            </a:r>
          </a:p>
          <a:p>
            <a:r>
              <a:rPr lang="ru-RU" sz="2400" i="1" dirty="0" smtClean="0">
                <a:solidFill>
                  <a:prstClr val="black"/>
                </a:solidFill>
                <a:latin typeface="Calibri"/>
                <a:cs typeface="Times New Roman" pitchFamily="18" charset="0"/>
              </a:rPr>
              <a:t>дети подготовительной к школе группы</a:t>
            </a:r>
            <a:endParaRPr lang="ru-RU" sz="2400" b="1" i="1" dirty="0">
              <a:solidFill>
                <a:prstClr val="black"/>
              </a:solidFill>
              <a:latin typeface="Calibri"/>
              <a:cs typeface="Times New Roman" pitchFamily="18" charset="0"/>
            </a:endParaRPr>
          </a:p>
          <a:p>
            <a:r>
              <a:rPr lang="ru-RU" sz="2400" b="1" i="1" dirty="0" smtClean="0">
                <a:solidFill>
                  <a:prstClr val="black"/>
                </a:solidFill>
                <a:latin typeface="Calibri"/>
                <a:cs typeface="Times New Roman" pitchFamily="18" charset="0"/>
              </a:rPr>
              <a:t>Автор проекта: </a:t>
            </a:r>
          </a:p>
          <a:p>
            <a:r>
              <a:rPr lang="ru-RU" sz="2400" i="1" dirty="0" smtClean="0">
                <a:solidFill>
                  <a:prstClr val="black"/>
                </a:solidFill>
                <a:latin typeface="Calibri"/>
                <a:cs typeface="Times New Roman" pitchFamily="18" charset="0"/>
              </a:rPr>
              <a:t>Воспитатель Беляева Дина </a:t>
            </a:r>
            <a:r>
              <a:rPr lang="ru-RU" sz="2400" i="1" dirty="0" err="1" smtClean="0">
                <a:solidFill>
                  <a:prstClr val="black"/>
                </a:solidFill>
                <a:latin typeface="Calibri"/>
                <a:cs typeface="Times New Roman" pitchFamily="18" charset="0"/>
              </a:rPr>
              <a:t>Хусаиновна</a:t>
            </a:r>
            <a:r>
              <a:rPr lang="ru-RU" b="1" i="1" dirty="0" smtClean="0">
                <a:solidFill>
                  <a:prstClr val="black"/>
                </a:solidFill>
                <a:latin typeface="Calibri"/>
              </a:rPr>
              <a:t>              </a:t>
            </a:r>
            <a:endParaRPr lang="ru-RU" b="1" i="1" dirty="0">
              <a:solidFill>
                <a:prstClr val="black"/>
              </a:solidFill>
              <a:latin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980728"/>
            <a:ext cx="8229600" cy="4392488"/>
          </a:xfrm>
        </p:spPr>
        <p:txBody>
          <a:bodyPr>
            <a:normAutofit/>
          </a:bodyPr>
          <a:lstStyle/>
          <a:p>
            <a:pPr lvl="0" fontAlgn="base">
              <a:spcAft>
                <a:spcPct val="0"/>
              </a:spcAft>
            </a:pPr>
            <a:r>
              <a:rPr lang="ru-RU" sz="2400" dirty="0">
                <a:solidFill>
                  <a:prstClr val="black"/>
                </a:solidFill>
                <a:latin typeface="Times New Roman" pitchFamily="18" charset="0"/>
                <a:cs typeface="Arial" pitchFamily="34" charset="0"/>
              </a:rPr>
              <a:t>источник шаблона: </a:t>
            </a:r>
            <a:r>
              <a:rPr lang="en-US" sz="2400" dirty="0">
                <a:solidFill>
                  <a:prstClr val="black"/>
                </a:solidFill>
                <a:latin typeface="Times New Roman" pitchFamily="18" charset="0"/>
                <a:cs typeface="Arial" pitchFamily="34" charset="0"/>
              </a:rPr>
              <a:t/>
            </a:r>
            <a:br>
              <a:rPr lang="en-US" sz="2400" dirty="0">
                <a:solidFill>
                  <a:prstClr val="black"/>
                </a:solidFill>
                <a:latin typeface="Times New Roman" pitchFamily="18" charset="0"/>
                <a:cs typeface="Arial" pitchFamily="34" charset="0"/>
              </a:rPr>
            </a:br>
            <a:r>
              <a:rPr lang="ru-RU" sz="2400" dirty="0">
                <a:solidFill>
                  <a:prstClr val="black"/>
                </a:solidFill>
                <a:latin typeface="Times New Roman" pitchFamily="18" charset="0"/>
                <a:cs typeface="Arial" pitchFamily="34" charset="0"/>
              </a:rPr>
              <a:t/>
            </a:r>
            <a:br>
              <a:rPr lang="ru-RU" sz="2400" dirty="0">
                <a:solidFill>
                  <a:prstClr val="black"/>
                </a:solidFill>
                <a:latin typeface="Times New Roman" pitchFamily="18" charset="0"/>
                <a:cs typeface="Arial" pitchFamily="34" charset="0"/>
              </a:rPr>
            </a:br>
            <a:r>
              <a:rPr lang="ru-RU" sz="2400" b="1" i="1" dirty="0" err="1">
                <a:solidFill>
                  <a:prstClr val="black"/>
                </a:solidFill>
                <a:latin typeface="Times New Roman" pitchFamily="18" charset="0"/>
                <a:cs typeface="Arial" pitchFamily="34" charset="0"/>
              </a:rPr>
              <a:t>Ранько</a:t>
            </a:r>
            <a:r>
              <a:rPr lang="ru-RU" sz="2400" b="1" i="1" dirty="0">
                <a:solidFill>
                  <a:prstClr val="black"/>
                </a:solidFill>
                <a:latin typeface="Times New Roman" pitchFamily="18" charset="0"/>
                <a:cs typeface="Arial" pitchFamily="34" charset="0"/>
              </a:rPr>
              <a:t> Елена Алексеевна </a:t>
            </a:r>
            <a:br>
              <a:rPr lang="ru-RU" sz="2400" b="1" i="1" dirty="0">
                <a:solidFill>
                  <a:prstClr val="black"/>
                </a:solidFill>
                <a:latin typeface="Times New Roman" pitchFamily="18" charset="0"/>
                <a:cs typeface="Arial" pitchFamily="34" charset="0"/>
              </a:rPr>
            </a:br>
            <a:r>
              <a:rPr lang="ru-RU" sz="2400" b="1" i="1" dirty="0">
                <a:solidFill>
                  <a:prstClr val="black"/>
                </a:solidFill>
                <a:latin typeface="Times New Roman" pitchFamily="18" charset="0"/>
                <a:cs typeface="Arial" pitchFamily="34" charset="0"/>
              </a:rPr>
              <a:t>учитель начальных классов  </a:t>
            </a:r>
            <a:br>
              <a:rPr lang="ru-RU" sz="2400" b="1" i="1" dirty="0">
                <a:solidFill>
                  <a:prstClr val="black"/>
                </a:solidFill>
                <a:latin typeface="Times New Roman" pitchFamily="18" charset="0"/>
                <a:cs typeface="Arial" pitchFamily="34" charset="0"/>
              </a:rPr>
            </a:br>
            <a:r>
              <a:rPr lang="ru-RU" sz="2400" b="1" i="1" dirty="0">
                <a:solidFill>
                  <a:prstClr val="black"/>
                </a:solidFill>
                <a:latin typeface="Times New Roman" pitchFamily="18" charset="0"/>
                <a:cs typeface="Arial" pitchFamily="34" charset="0"/>
              </a:rPr>
              <a:t>МАОУ лицей №21</a:t>
            </a:r>
            <a:br>
              <a:rPr lang="ru-RU" sz="2400" b="1" i="1" dirty="0">
                <a:solidFill>
                  <a:prstClr val="black"/>
                </a:solidFill>
                <a:latin typeface="Times New Roman" pitchFamily="18" charset="0"/>
                <a:cs typeface="Arial" pitchFamily="34" charset="0"/>
              </a:rPr>
            </a:br>
            <a:r>
              <a:rPr lang="ru-RU" sz="2400" b="1" i="1" dirty="0">
                <a:solidFill>
                  <a:prstClr val="black"/>
                </a:solidFill>
                <a:latin typeface="Times New Roman" pitchFamily="18" charset="0"/>
                <a:cs typeface="Arial" pitchFamily="34" charset="0"/>
              </a:rPr>
              <a:t>  г. Иваново</a:t>
            </a:r>
            <a:br>
              <a:rPr lang="ru-RU" sz="2400" b="1" i="1" dirty="0">
                <a:solidFill>
                  <a:prstClr val="black"/>
                </a:solidFill>
                <a:latin typeface="Times New Roman" pitchFamily="18" charset="0"/>
                <a:cs typeface="Arial" pitchFamily="34" charset="0"/>
              </a:rPr>
            </a:br>
            <a:r>
              <a:rPr lang="ru-RU" sz="2400" b="1" i="1" dirty="0">
                <a:solidFill>
                  <a:prstClr val="black"/>
                </a:solidFill>
                <a:latin typeface="Times New Roman" pitchFamily="18" charset="0"/>
                <a:cs typeface="Arial" pitchFamily="34" charset="0"/>
              </a:rPr>
              <a:t/>
            </a:r>
            <a:br>
              <a:rPr lang="ru-RU" sz="2400" b="1" i="1" dirty="0">
                <a:solidFill>
                  <a:prstClr val="black"/>
                </a:solidFill>
                <a:latin typeface="Times New Roman" pitchFamily="18" charset="0"/>
                <a:cs typeface="Arial" pitchFamily="34" charset="0"/>
              </a:rPr>
            </a:br>
            <a:r>
              <a:rPr lang="ru-RU" sz="2400" i="1" dirty="0">
                <a:solidFill>
                  <a:prstClr val="black"/>
                </a:solidFill>
                <a:latin typeface="Times New Roman" pitchFamily="18" charset="0"/>
                <a:cs typeface="Arial" pitchFamily="34" charset="0"/>
              </a:rPr>
              <a:t>Сайт: </a:t>
            </a:r>
            <a:r>
              <a:rPr lang="en-US" sz="2400" i="1" dirty="0">
                <a:solidFill>
                  <a:prstClr val="black"/>
                </a:solidFill>
                <a:latin typeface="Times New Roman" pitchFamily="18" charset="0"/>
                <a:cs typeface="Arial" pitchFamily="34" charset="0"/>
                <a:hlinkClick r:id="rId2"/>
              </a:rPr>
              <a:t>http://elenaranko.ucoz.ru/</a:t>
            </a:r>
            <a:r>
              <a:rPr lang="ru-RU" sz="2400" i="1" dirty="0">
                <a:solidFill>
                  <a:prstClr val="black"/>
                </a:solidFill>
                <a:latin typeface="Times New Roman" pitchFamily="18" charset="0"/>
                <a:cs typeface="Arial" pitchFamily="34" charset="0"/>
              </a:rPr>
              <a:t>  </a:t>
            </a:r>
            <a:br>
              <a:rPr lang="ru-RU" sz="2400" i="1" dirty="0">
                <a:solidFill>
                  <a:prstClr val="black"/>
                </a:solidFill>
                <a:latin typeface="Times New Roman" pitchFamily="18" charset="0"/>
                <a:cs typeface="Arial" pitchFamily="34" charset="0"/>
              </a:rPr>
            </a:br>
            <a:endParaRPr lang="ru-RU" dirty="0"/>
          </a:p>
        </p:txBody>
      </p:sp>
    </p:spTree>
    <p:extLst>
      <p:ext uri="{BB962C8B-B14F-4D97-AF65-F5344CB8AC3E}">
        <p14:creationId xmlns:p14="http://schemas.microsoft.com/office/powerpoint/2010/main" val="3668552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79512" y="692696"/>
            <a:ext cx="8784976" cy="5976664"/>
          </a:xfrm>
        </p:spPr>
        <p:txBody>
          <a:bodyPr>
            <a:normAutofit fontScale="77500" lnSpcReduction="20000"/>
          </a:bodyPr>
          <a:lstStyle/>
          <a:p>
            <a:pPr>
              <a:spcBef>
                <a:spcPts val="0"/>
              </a:spcBef>
            </a:pPr>
            <a:r>
              <a:rPr lang="ru-RU" sz="2900" b="1" i="1" dirty="0">
                <a:solidFill>
                  <a:srgbClr val="800080"/>
                </a:solidFill>
                <a:latin typeface="Comic Sans MS" panose="030F0702030302020204" pitchFamily="66" charset="0"/>
                <a:cs typeface="Times New Roman" panose="02020603050405020304" pitchFamily="18" charset="0"/>
              </a:rPr>
              <a:t>Вид проекта:</a:t>
            </a:r>
            <a:r>
              <a:rPr lang="ru-RU" sz="2900" i="1" dirty="0">
                <a:solidFill>
                  <a:srgbClr val="800080"/>
                </a:solidFill>
                <a:latin typeface="Comic Sans MS" panose="030F0702030302020204" pitchFamily="66" charset="0"/>
                <a:cs typeface="Times New Roman" panose="02020603050405020304" pitchFamily="18" charset="0"/>
              </a:rPr>
              <a:t> </a:t>
            </a:r>
            <a:endParaRPr lang="ru-RU" sz="2900" i="1" dirty="0" smtClean="0">
              <a:solidFill>
                <a:srgbClr val="800080"/>
              </a:solidFill>
              <a:latin typeface="Comic Sans MS" panose="030F0702030302020204" pitchFamily="66" charset="0"/>
              <a:cs typeface="Times New Roman" panose="02020603050405020304" pitchFamily="18" charset="0"/>
            </a:endParaRPr>
          </a:p>
          <a:p>
            <a:pPr>
              <a:spcBef>
                <a:spcPts val="0"/>
              </a:spcBef>
            </a:pPr>
            <a:r>
              <a:rPr lang="ru-RU" sz="2900" dirty="0" smtClean="0">
                <a:solidFill>
                  <a:srgbClr val="000000"/>
                </a:solidFill>
                <a:latin typeface="Comic Sans MS" panose="030F0702030302020204" pitchFamily="66" charset="0"/>
              </a:rPr>
              <a:t>Информационно </a:t>
            </a:r>
            <a:r>
              <a:rPr lang="ru-RU" sz="2900" dirty="0">
                <a:solidFill>
                  <a:srgbClr val="000000"/>
                </a:solidFill>
                <a:latin typeface="Comic Sans MS" panose="030F0702030302020204" pitchFamily="66" charset="0"/>
              </a:rPr>
              <a:t>– познавательный.</a:t>
            </a:r>
          </a:p>
          <a:p>
            <a:pPr lvl="0">
              <a:spcBef>
                <a:spcPts val="0"/>
              </a:spcBef>
            </a:pPr>
            <a:endParaRPr lang="ru-RU" sz="2900" i="1" dirty="0">
              <a:solidFill>
                <a:prstClr val="black"/>
              </a:solidFill>
              <a:latin typeface="Comic Sans MS" panose="030F0702030302020204" pitchFamily="66" charset="0"/>
              <a:cs typeface="Times New Roman" panose="02020603050405020304" pitchFamily="18" charset="0"/>
            </a:endParaRPr>
          </a:p>
          <a:p>
            <a:pPr lvl="0">
              <a:spcBef>
                <a:spcPts val="0"/>
              </a:spcBef>
            </a:pPr>
            <a:r>
              <a:rPr lang="ru-RU" sz="2900" b="1" i="1" dirty="0">
                <a:solidFill>
                  <a:srgbClr val="800080"/>
                </a:solidFill>
                <a:latin typeface="Comic Sans MS" panose="030F0702030302020204" pitchFamily="66" charset="0"/>
                <a:cs typeface="Times New Roman" panose="02020603050405020304" pitchFamily="18" charset="0"/>
              </a:rPr>
              <a:t>Доминирующая деятельность: </a:t>
            </a:r>
            <a:endParaRPr lang="ru-RU" sz="2900" b="1" i="1" dirty="0" smtClean="0">
              <a:solidFill>
                <a:srgbClr val="800080"/>
              </a:solidFill>
              <a:latin typeface="Comic Sans MS" panose="030F0702030302020204" pitchFamily="66" charset="0"/>
              <a:cs typeface="Times New Roman" panose="02020603050405020304" pitchFamily="18" charset="0"/>
            </a:endParaRPr>
          </a:p>
          <a:p>
            <a:pPr lvl="0">
              <a:spcBef>
                <a:spcPts val="0"/>
              </a:spcBef>
            </a:pPr>
            <a:r>
              <a:rPr lang="ru-RU" sz="2900" i="1" dirty="0" smtClean="0">
                <a:solidFill>
                  <a:prstClr val="black"/>
                </a:solidFill>
                <a:latin typeface="Comic Sans MS" panose="030F0702030302020204" pitchFamily="66" charset="0"/>
                <a:cs typeface="Times New Roman" panose="02020603050405020304" pitchFamily="18" charset="0"/>
              </a:rPr>
              <a:t>игровая</a:t>
            </a:r>
            <a:r>
              <a:rPr lang="ru-RU" sz="2900" i="1" dirty="0">
                <a:solidFill>
                  <a:prstClr val="black"/>
                </a:solidFill>
                <a:latin typeface="Comic Sans MS" panose="030F0702030302020204" pitchFamily="66" charset="0"/>
                <a:cs typeface="Times New Roman" panose="02020603050405020304" pitchFamily="18" charset="0"/>
              </a:rPr>
              <a:t>, познавательная, творческая.</a:t>
            </a:r>
          </a:p>
          <a:p>
            <a:pPr lvl="0">
              <a:spcBef>
                <a:spcPts val="0"/>
              </a:spcBef>
            </a:pPr>
            <a:endParaRPr lang="ru-RU" sz="2900" i="1" dirty="0">
              <a:solidFill>
                <a:prstClr val="black"/>
              </a:solidFill>
              <a:latin typeface="Comic Sans MS" panose="030F0702030302020204" pitchFamily="66" charset="0"/>
              <a:cs typeface="Times New Roman" panose="02020603050405020304" pitchFamily="18" charset="0"/>
            </a:endParaRPr>
          </a:p>
          <a:p>
            <a:pPr lvl="0">
              <a:spcBef>
                <a:spcPts val="0"/>
              </a:spcBef>
            </a:pPr>
            <a:r>
              <a:rPr lang="ru-RU" sz="2900" b="1" i="1" dirty="0">
                <a:solidFill>
                  <a:srgbClr val="800080"/>
                </a:solidFill>
                <a:latin typeface="Comic Sans MS" panose="030F0702030302020204" pitchFamily="66" charset="0"/>
                <a:cs typeface="Times New Roman" panose="02020603050405020304" pitchFamily="18" charset="0"/>
              </a:rPr>
              <a:t>Участники: </a:t>
            </a:r>
            <a:endParaRPr lang="ru-RU" sz="2900" b="1" i="1" dirty="0" smtClean="0">
              <a:solidFill>
                <a:srgbClr val="800080"/>
              </a:solidFill>
              <a:latin typeface="Comic Sans MS" panose="030F0702030302020204" pitchFamily="66" charset="0"/>
              <a:cs typeface="Times New Roman" panose="02020603050405020304" pitchFamily="18" charset="0"/>
            </a:endParaRPr>
          </a:p>
          <a:p>
            <a:pPr lvl="0">
              <a:spcBef>
                <a:spcPts val="0"/>
              </a:spcBef>
            </a:pPr>
            <a:r>
              <a:rPr lang="ru-RU" sz="2900" i="1" dirty="0" smtClean="0">
                <a:solidFill>
                  <a:prstClr val="black"/>
                </a:solidFill>
                <a:latin typeface="Comic Sans MS" panose="030F0702030302020204" pitchFamily="66" charset="0"/>
                <a:cs typeface="Times New Roman" panose="02020603050405020304" pitchFamily="18" charset="0"/>
              </a:rPr>
              <a:t>воспитанники подготовительной к школе </a:t>
            </a:r>
            <a:r>
              <a:rPr lang="ru-RU" sz="2900" i="1" dirty="0">
                <a:solidFill>
                  <a:prstClr val="black"/>
                </a:solidFill>
                <a:latin typeface="Comic Sans MS" panose="030F0702030302020204" pitchFamily="66" charset="0"/>
                <a:cs typeface="Times New Roman" panose="02020603050405020304" pitchFamily="18" charset="0"/>
              </a:rPr>
              <a:t>группы, воспитатель, родители.</a:t>
            </a:r>
          </a:p>
          <a:p>
            <a:pPr lvl="0">
              <a:spcBef>
                <a:spcPts val="0"/>
              </a:spcBef>
            </a:pPr>
            <a:endParaRPr lang="ru-RU" sz="2900" i="1" dirty="0">
              <a:solidFill>
                <a:prstClr val="black"/>
              </a:solidFill>
              <a:latin typeface="Comic Sans MS" panose="030F0702030302020204" pitchFamily="66" charset="0"/>
              <a:cs typeface="Times New Roman" panose="02020603050405020304" pitchFamily="18" charset="0"/>
            </a:endParaRPr>
          </a:p>
          <a:p>
            <a:pPr lvl="0">
              <a:spcBef>
                <a:spcPts val="0"/>
              </a:spcBef>
            </a:pPr>
            <a:r>
              <a:rPr lang="ru-RU" sz="2900" b="1" i="1" dirty="0">
                <a:solidFill>
                  <a:srgbClr val="800080"/>
                </a:solidFill>
                <a:latin typeface="Comic Sans MS" panose="030F0702030302020204" pitchFamily="66" charset="0"/>
                <a:cs typeface="Times New Roman" panose="02020603050405020304" pitchFamily="18" charset="0"/>
              </a:rPr>
              <a:t>Возраст участников:</a:t>
            </a:r>
            <a:r>
              <a:rPr lang="ru-RU" sz="2900" i="1" dirty="0">
                <a:solidFill>
                  <a:srgbClr val="800080"/>
                </a:solidFill>
                <a:latin typeface="Comic Sans MS" panose="030F0702030302020204" pitchFamily="66" charset="0"/>
                <a:cs typeface="Times New Roman" panose="02020603050405020304" pitchFamily="18" charset="0"/>
              </a:rPr>
              <a:t> </a:t>
            </a:r>
            <a:endParaRPr lang="ru-RU" sz="2900" i="1" dirty="0" smtClean="0">
              <a:solidFill>
                <a:srgbClr val="800080"/>
              </a:solidFill>
              <a:latin typeface="Comic Sans MS" panose="030F0702030302020204" pitchFamily="66" charset="0"/>
              <a:cs typeface="Times New Roman" panose="02020603050405020304" pitchFamily="18" charset="0"/>
            </a:endParaRPr>
          </a:p>
          <a:p>
            <a:pPr lvl="0">
              <a:spcBef>
                <a:spcPts val="0"/>
              </a:spcBef>
            </a:pPr>
            <a:r>
              <a:rPr lang="ru-RU" sz="2900" i="1" dirty="0" smtClean="0">
                <a:solidFill>
                  <a:prstClr val="black"/>
                </a:solidFill>
                <a:latin typeface="Comic Sans MS" panose="030F0702030302020204" pitchFamily="66" charset="0"/>
                <a:cs typeface="Times New Roman" panose="02020603050405020304" pitchFamily="18" charset="0"/>
              </a:rPr>
              <a:t>дошкольники 6-7 </a:t>
            </a:r>
            <a:r>
              <a:rPr lang="ru-RU" sz="2900" i="1" dirty="0">
                <a:solidFill>
                  <a:prstClr val="black"/>
                </a:solidFill>
                <a:latin typeface="Comic Sans MS" panose="030F0702030302020204" pitchFamily="66" charset="0"/>
                <a:cs typeface="Times New Roman" panose="02020603050405020304" pitchFamily="18" charset="0"/>
              </a:rPr>
              <a:t>лет.</a:t>
            </a:r>
          </a:p>
          <a:p>
            <a:pPr lvl="0">
              <a:spcBef>
                <a:spcPts val="0"/>
              </a:spcBef>
            </a:pPr>
            <a:endParaRPr lang="ru-RU" sz="2900" i="1" dirty="0">
              <a:solidFill>
                <a:prstClr val="black"/>
              </a:solidFill>
              <a:latin typeface="Comic Sans MS" panose="030F0702030302020204" pitchFamily="66" charset="0"/>
              <a:cs typeface="Times New Roman" panose="02020603050405020304" pitchFamily="18" charset="0"/>
            </a:endParaRPr>
          </a:p>
          <a:p>
            <a:pPr lvl="0">
              <a:spcBef>
                <a:spcPts val="0"/>
              </a:spcBef>
            </a:pPr>
            <a:r>
              <a:rPr lang="ru-RU" sz="2900" b="1" i="1" dirty="0">
                <a:solidFill>
                  <a:srgbClr val="800080"/>
                </a:solidFill>
                <a:latin typeface="Comic Sans MS" panose="030F0702030302020204" pitchFamily="66" charset="0"/>
                <a:cs typeface="Times New Roman" panose="02020603050405020304" pitchFamily="18" charset="0"/>
              </a:rPr>
              <a:t>Количество участников: </a:t>
            </a:r>
            <a:endParaRPr lang="ru-RU" sz="2900" b="1" i="1" dirty="0" smtClean="0">
              <a:solidFill>
                <a:srgbClr val="800080"/>
              </a:solidFill>
              <a:latin typeface="Comic Sans MS" panose="030F0702030302020204" pitchFamily="66" charset="0"/>
              <a:cs typeface="Times New Roman" panose="02020603050405020304" pitchFamily="18" charset="0"/>
            </a:endParaRPr>
          </a:p>
          <a:p>
            <a:pPr lvl="0">
              <a:spcBef>
                <a:spcPts val="0"/>
              </a:spcBef>
            </a:pPr>
            <a:r>
              <a:rPr lang="ru-RU" sz="2900" i="1" dirty="0" smtClean="0">
                <a:solidFill>
                  <a:prstClr val="black"/>
                </a:solidFill>
                <a:latin typeface="Comic Sans MS" panose="030F0702030302020204" pitchFamily="66" charset="0"/>
                <a:cs typeface="Times New Roman" panose="02020603050405020304" pitchFamily="18" charset="0"/>
              </a:rPr>
              <a:t>групповой</a:t>
            </a:r>
            <a:r>
              <a:rPr lang="ru-RU" sz="2900" i="1" dirty="0">
                <a:solidFill>
                  <a:prstClr val="black"/>
                </a:solidFill>
                <a:latin typeface="Comic Sans MS" panose="030F0702030302020204" pitchFamily="66" charset="0"/>
                <a:cs typeface="Times New Roman" panose="02020603050405020304" pitchFamily="18" charset="0"/>
              </a:rPr>
              <a:t>.</a:t>
            </a:r>
          </a:p>
          <a:p>
            <a:pPr lvl="0">
              <a:spcBef>
                <a:spcPts val="0"/>
              </a:spcBef>
            </a:pPr>
            <a:endParaRPr lang="ru-RU" sz="2900" i="1" dirty="0">
              <a:solidFill>
                <a:prstClr val="black"/>
              </a:solidFill>
              <a:latin typeface="Comic Sans MS" panose="030F0702030302020204" pitchFamily="66" charset="0"/>
              <a:cs typeface="Times New Roman" panose="02020603050405020304" pitchFamily="18" charset="0"/>
            </a:endParaRPr>
          </a:p>
          <a:p>
            <a:pPr lvl="0">
              <a:spcBef>
                <a:spcPts val="0"/>
              </a:spcBef>
            </a:pPr>
            <a:r>
              <a:rPr lang="ru-RU" sz="2900" b="1" i="1" dirty="0">
                <a:solidFill>
                  <a:srgbClr val="800080"/>
                </a:solidFill>
                <a:latin typeface="Comic Sans MS" panose="030F0702030302020204" pitchFamily="66" charset="0"/>
                <a:cs typeface="Times New Roman" panose="02020603050405020304" pitchFamily="18" charset="0"/>
              </a:rPr>
              <a:t>Характер контактов:</a:t>
            </a:r>
            <a:r>
              <a:rPr lang="ru-RU" sz="2900" i="1" dirty="0">
                <a:solidFill>
                  <a:srgbClr val="800080"/>
                </a:solidFill>
                <a:latin typeface="Comic Sans MS" panose="030F0702030302020204" pitchFamily="66" charset="0"/>
                <a:cs typeface="Times New Roman" panose="02020603050405020304" pitchFamily="18" charset="0"/>
              </a:rPr>
              <a:t> </a:t>
            </a:r>
            <a:endParaRPr lang="ru-RU" sz="2900" i="1" dirty="0" smtClean="0">
              <a:solidFill>
                <a:srgbClr val="800080"/>
              </a:solidFill>
              <a:latin typeface="Comic Sans MS" panose="030F0702030302020204" pitchFamily="66" charset="0"/>
              <a:cs typeface="Times New Roman" panose="02020603050405020304" pitchFamily="18" charset="0"/>
            </a:endParaRPr>
          </a:p>
          <a:p>
            <a:pPr lvl="0">
              <a:spcBef>
                <a:spcPts val="0"/>
              </a:spcBef>
            </a:pPr>
            <a:r>
              <a:rPr lang="ru-RU" sz="2900" i="1" dirty="0" smtClean="0">
                <a:solidFill>
                  <a:prstClr val="black"/>
                </a:solidFill>
                <a:latin typeface="Comic Sans MS" panose="030F0702030302020204" pitchFamily="66" charset="0"/>
                <a:cs typeface="Times New Roman" panose="02020603050405020304" pitchFamily="18" charset="0"/>
              </a:rPr>
              <a:t>среди </a:t>
            </a:r>
            <a:r>
              <a:rPr lang="ru-RU" sz="2900" i="1" dirty="0">
                <a:solidFill>
                  <a:prstClr val="black"/>
                </a:solidFill>
                <a:latin typeface="Comic Sans MS" panose="030F0702030302020204" pitchFamily="66" charset="0"/>
                <a:cs typeface="Times New Roman" panose="02020603050405020304" pitchFamily="18" charset="0"/>
              </a:rPr>
              <a:t>детей одной группы.</a:t>
            </a:r>
          </a:p>
          <a:p>
            <a:pPr lvl="0">
              <a:spcBef>
                <a:spcPts val="0"/>
              </a:spcBef>
            </a:pPr>
            <a:endParaRPr lang="ru-RU" sz="2900" i="1" dirty="0">
              <a:solidFill>
                <a:prstClr val="black"/>
              </a:solidFill>
              <a:latin typeface="Comic Sans MS" panose="030F0702030302020204" pitchFamily="66" charset="0"/>
              <a:cs typeface="Times New Roman" panose="02020603050405020304" pitchFamily="18" charset="0"/>
            </a:endParaRPr>
          </a:p>
          <a:p>
            <a:pPr lvl="0">
              <a:spcBef>
                <a:spcPts val="0"/>
              </a:spcBef>
            </a:pPr>
            <a:r>
              <a:rPr lang="ru-RU" sz="2900" b="1" i="1" dirty="0">
                <a:solidFill>
                  <a:srgbClr val="800080"/>
                </a:solidFill>
                <a:latin typeface="Comic Sans MS" panose="030F0702030302020204" pitchFamily="66" charset="0"/>
                <a:cs typeface="Times New Roman" panose="02020603050405020304" pitchFamily="18" charset="0"/>
              </a:rPr>
              <a:t>Продолжительность проекта:</a:t>
            </a:r>
            <a:r>
              <a:rPr lang="ru-RU" sz="2900" b="1" i="1" dirty="0">
                <a:solidFill>
                  <a:srgbClr val="C00000"/>
                </a:solidFill>
                <a:latin typeface="Comic Sans MS" panose="030F0702030302020204" pitchFamily="66" charset="0"/>
                <a:cs typeface="Times New Roman" panose="02020603050405020304" pitchFamily="18" charset="0"/>
              </a:rPr>
              <a:t> </a:t>
            </a:r>
            <a:endParaRPr lang="ru-RU" sz="2900" b="1" i="1" dirty="0" smtClean="0">
              <a:solidFill>
                <a:srgbClr val="C00000"/>
              </a:solidFill>
              <a:latin typeface="Comic Sans MS" panose="030F0702030302020204" pitchFamily="66" charset="0"/>
              <a:cs typeface="Times New Roman" panose="02020603050405020304" pitchFamily="18" charset="0"/>
            </a:endParaRPr>
          </a:p>
          <a:p>
            <a:pPr lvl="0">
              <a:spcBef>
                <a:spcPts val="0"/>
              </a:spcBef>
            </a:pPr>
            <a:r>
              <a:rPr lang="ru-RU" sz="2900" i="1" dirty="0" smtClean="0">
                <a:solidFill>
                  <a:prstClr val="black"/>
                </a:solidFill>
                <a:latin typeface="Comic Sans MS" panose="030F0702030302020204" pitchFamily="66" charset="0"/>
                <a:cs typeface="Times New Roman" panose="02020603050405020304" pitchFamily="18" charset="0"/>
              </a:rPr>
              <a:t>краткосрочный</a:t>
            </a:r>
            <a:r>
              <a:rPr lang="ru-RU" sz="2900" i="1" dirty="0">
                <a:solidFill>
                  <a:prstClr val="black"/>
                </a:solidFill>
                <a:latin typeface="Comic Sans MS" panose="030F0702030302020204" pitchFamily="66" charset="0"/>
                <a:cs typeface="Times New Roman" panose="02020603050405020304" pitchFamily="18" charset="0"/>
              </a:rPr>
              <a:t>, 1–2 </a:t>
            </a:r>
            <a:r>
              <a:rPr lang="ru-RU" sz="2900" i="1" dirty="0" smtClean="0">
                <a:solidFill>
                  <a:prstClr val="black"/>
                </a:solidFill>
                <a:latin typeface="Comic Sans MS" panose="030F0702030302020204" pitchFamily="66" charset="0"/>
                <a:cs typeface="Times New Roman" panose="02020603050405020304" pitchFamily="18" charset="0"/>
              </a:rPr>
              <a:t>недели</a:t>
            </a:r>
            <a:endParaRPr lang="ru-RU" sz="2900" dirty="0">
              <a:solidFill>
                <a:srgbClr val="000000"/>
              </a:solidFill>
              <a:latin typeface="Comic Sans MS" panose="030F0702030302020204" pitchFamily="66" charset="0"/>
            </a:endParaRP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764704"/>
            <a:ext cx="8784976" cy="5256584"/>
          </a:xfrm>
        </p:spPr>
        <p:txBody>
          <a:bodyPr>
            <a:noAutofit/>
          </a:bodyPr>
          <a:lstStyle/>
          <a:p>
            <a:r>
              <a:rPr lang="ru-RU" sz="2400" b="1" dirty="0" smtClean="0">
                <a:solidFill>
                  <a:srgbClr val="800080"/>
                </a:solidFill>
                <a:effectLst>
                  <a:outerShdw blurRad="38100" dist="38100" dir="2700000" algn="tl">
                    <a:srgbClr val="000000">
                      <a:alpha val="43137"/>
                    </a:srgbClr>
                  </a:outerShdw>
                </a:effectLst>
                <a:latin typeface="Comic Sans MS" panose="030F0702030302020204" pitchFamily="66" charset="0"/>
              </a:rPr>
              <a:t>Актуальность проекта:</a:t>
            </a:r>
            <a:br>
              <a:rPr lang="ru-RU" sz="2400" b="1" dirty="0" smtClean="0">
                <a:solidFill>
                  <a:srgbClr val="800080"/>
                </a:solidFill>
                <a:effectLst>
                  <a:outerShdw blurRad="38100" dist="38100" dir="2700000" algn="tl">
                    <a:srgbClr val="000000">
                      <a:alpha val="43137"/>
                    </a:srgbClr>
                  </a:outerShdw>
                </a:effectLst>
                <a:latin typeface="Comic Sans MS" panose="030F0702030302020204" pitchFamily="66" charset="0"/>
              </a:rPr>
            </a:br>
            <a:r>
              <a:rPr lang="ru-RU" sz="2400" b="1" dirty="0" smtClean="0">
                <a:solidFill>
                  <a:srgbClr val="800080"/>
                </a:solidFill>
                <a:effectLst>
                  <a:outerShdw blurRad="38100" dist="38100" dir="2700000" algn="tl">
                    <a:srgbClr val="000000">
                      <a:alpha val="43137"/>
                    </a:srgbClr>
                  </a:outerShdw>
                </a:effectLst>
                <a:latin typeface="Comic Sans MS" panose="030F0702030302020204" pitchFamily="66" charset="0"/>
              </a:rPr>
              <a:t/>
            </a:r>
            <a:br>
              <a:rPr lang="ru-RU" sz="2400" b="1" dirty="0" smtClean="0">
                <a:solidFill>
                  <a:srgbClr val="800080"/>
                </a:solidFill>
                <a:effectLst>
                  <a:outerShdw blurRad="38100" dist="38100" dir="2700000" algn="tl">
                    <a:srgbClr val="000000">
                      <a:alpha val="43137"/>
                    </a:srgbClr>
                  </a:outerShdw>
                </a:effectLst>
                <a:latin typeface="Comic Sans MS" panose="030F0702030302020204" pitchFamily="66" charset="0"/>
              </a:rPr>
            </a:br>
            <a:r>
              <a:rPr lang="ru-RU" sz="2400" dirty="0" smtClean="0">
                <a:solidFill>
                  <a:srgbClr val="111111"/>
                </a:solidFill>
                <a:latin typeface="Comic Sans MS" panose="030F0702030302020204" pitchFamily="66" charset="0"/>
              </a:rPr>
              <a:t>Даже </a:t>
            </a:r>
            <a:r>
              <a:rPr lang="ru-RU" sz="2400" dirty="0">
                <a:solidFill>
                  <a:srgbClr val="111111"/>
                </a:solidFill>
                <a:latin typeface="Comic Sans MS" panose="030F0702030302020204" pitchFamily="66" charset="0"/>
              </a:rPr>
              <a:t>взрослому порой непросто разобраться во всем разнообразии </a:t>
            </a:r>
            <a:r>
              <a:rPr lang="ru-RU" sz="2400" b="1" dirty="0">
                <a:solidFill>
                  <a:srgbClr val="800080"/>
                </a:solidFill>
                <a:latin typeface="Comic Sans MS" panose="030F0702030302020204" pitchFamily="66" charset="0"/>
              </a:rPr>
              <a:t>зимних видов спорта</a:t>
            </a:r>
            <a:r>
              <a:rPr lang="ru-RU" sz="2400" dirty="0">
                <a:solidFill>
                  <a:srgbClr val="800080"/>
                </a:solidFill>
                <a:latin typeface="Comic Sans MS" panose="030F0702030302020204" pitchFamily="66" charset="0"/>
              </a:rPr>
              <a:t>. </a:t>
            </a:r>
            <a:r>
              <a:rPr lang="ru-RU" sz="2400" dirty="0">
                <a:solidFill>
                  <a:srgbClr val="111111"/>
                </a:solidFill>
                <a:latin typeface="Comic Sans MS" panose="030F0702030302020204" pitchFamily="66" charset="0"/>
              </a:rPr>
              <a:t>Дети должны понимать, что представляет собой тот или иной вид </a:t>
            </a:r>
            <a:r>
              <a:rPr lang="ru-RU" sz="2400" b="1" dirty="0">
                <a:solidFill>
                  <a:srgbClr val="800080"/>
                </a:solidFill>
                <a:latin typeface="Comic Sans MS" panose="030F0702030302020204" pitchFamily="66" charset="0"/>
              </a:rPr>
              <a:t>зимнего спорта</a:t>
            </a:r>
            <a:r>
              <a:rPr lang="ru-RU" sz="2400" dirty="0">
                <a:solidFill>
                  <a:srgbClr val="800080"/>
                </a:solidFill>
                <a:latin typeface="Comic Sans MS" panose="030F0702030302020204" pitchFamily="66" charset="0"/>
              </a:rPr>
              <a:t>, </a:t>
            </a:r>
            <a:r>
              <a:rPr lang="ru-RU" sz="2400" dirty="0">
                <a:solidFill>
                  <a:srgbClr val="111111"/>
                </a:solidFill>
                <a:latin typeface="Comic Sans MS" panose="030F0702030302020204" pitchFamily="66" charset="0"/>
              </a:rPr>
              <a:t>какой </a:t>
            </a:r>
            <a:r>
              <a:rPr lang="ru-RU" sz="2400" b="1" dirty="0">
                <a:solidFill>
                  <a:srgbClr val="800080"/>
                </a:solidFill>
                <a:latin typeface="Comic Sans MS" panose="030F0702030302020204" pitchFamily="66" charset="0"/>
              </a:rPr>
              <a:t>спортивный</a:t>
            </a:r>
            <a:r>
              <a:rPr lang="ru-RU" sz="2400" dirty="0">
                <a:solidFill>
                  <a:srgbClr val="111111"/>
                </a:solidFill>
                <a:latin typeface="Comic Sans MS" panose="030F0702030302020204" pitchFamily="66" charset="0"/>
              </a:rPr>
              <a:t> инвентарь нужен для того, чтобы им заниматься, где можно ему обучиться и </a:t>
            </a:r>
            <a:r>
              <a:rPr lang="ru-RU" sz="2400" dirty="0" smtClean="0">
                <a:solidFill>
                  <a:srgbClr val="111111"/>
                </a:solidFill>
                <a:latin typeface="Comic Sans MS" panose="030F0702030302020204" pitchFamily="66" charset="0"/>
              </a:rPr>
              <a:t/>
            </a:r>
            <a:br>
              <a:rPr lang="ru-RU" sz="2400" dirty="0" smtClean="0">
                <a:solidFill>
                  <a:srgbClr val="111111"/>
                </a:solidFill>
                <a:latin typeface="Comic Sans MS" panose="030F0702030302020204" pitchFamily="66" charset="0"/>
              </a:rPr>
            </a:br>
            <a:r>
              <a:rPr lang="ru-RU" sz="2400" dirty="0" smtClean="0">
                <a:solidFill>
                  <a:srgbClr val="111111"/>
                </a:solidFill>
                <a:latin typeface="Comic Sans MS" panose="030F0702030302020204" pitchFamily="66" charset="0"/>
              </a:rPr>
              <a:t>т</a:t>
            </a:r>
            <a:r>
              <a:rPr lang="ru-RU" sz="2400" dirty="0">
                <a:solidFill>
                  <a:srgbClr val="111111"/>
                </a:solidFill>
                <a:latin typeface="Comic Sans MS" panose="030F0702030302020204" pitchFamily="66" charset="0"/>
              </a:rPr>
              <a:t>. д. А самое главное, чтобы они усвоили, что любой вид </a:t>
            </a:r>
            <a:r>
              <a:rPr lang="ru-RU" sz="2400" b="1" dirty="0">
                <a:solidFill>
                  <a:srgbClr val="800080"/>
                </a:solidFill>
                <a:latin typeface="Comic Sans MS" panose="030F0702030302020204" pitchFamily="66" charset="0"/>
              </a:rPr>
              <a:t>спорта начинается с физической культуры</a:t>
            </a:r>
            <a:r>
              <a:rPr lang="ru-RU" sz="2400" dirty="0">
                <a:solidFill>
                  <a:srgbClr val="800080"/>
                </a:solidFill>
                <a:latin typeface="Comic Sans MS" panose="030F0702030302020204" pitchFamily="66" charset="0"/>
              </a:rPr>
              <a:t>, </a:t>
            </a:r>
            <a:r>
              <a:rPr lang="ru-RU" sz="2400" dirty="0">
                <a:solidFill>
                  <a:srgbClr val="111111"/>
                </a:solidFill>
                <a:latin typeface="Comic Sans MS" panose="030F0702030302020204" pitchFamily="66" charset="0"/>
              </a:rPr>
              <a:t>которой нужно приучать себя заниматься с раннего </a:t>
            </a:r>
            <a:r>
              <a:rPr lang="ru-RU" sz="2400" dirty="0" smtClean="0">
                <a:solidFill>
                  <a:srgbClr val="111111"/>
                </a:solidFill>
                <a:latin typeface="Comic Sans MS" panose="030F0702030302020204" pitchFamily="66" charset="0"/>
              </a:rPr>
              <a:t>возраста. А так же, что </a:t>
            </a:r>
            <a:r>
              <a:rPr lang="ru-RU" sz="2400" b="1" dirty="0">
                <a:solidFill>
                  <a:srgbClr val="800080"/>
                </a:solidFill>
                <a:latin typeface="Comic Sans MS" panose="030F0702030302020204" pitchFamily="66" charset="0"/>
              </a:rPr>
              <a:t>физическая культура </a:t>
            </a:r>
            <a:r>
              <a:rPr lang="ru-RU" sz="2400" dirty="0">
                <a:solidFill>
                  <a:srgbClr val="111111"/>
                </a:solidFill>
                <a:latin typeface="Comic Sans MS" panose="030F0702030302020204" pitchFamily="66" charset="0"/>
              </a:rPr>
              <a:t>– это не только залог возможных спортивных достижений в будущем, но </a:t>
            </a:r>
            <a:r>
              <a:rPr lang="ru-RU" sz="2400" dirty="0" smtClean="0">
                <a:solidFill>
                  <a:srgbClr val="111111"/>
                </a:solidFill>
                <a:latin typeface="Comic Sans MS" panose="030F0702030302020204" pitchFamily="66" charset="0"/>
              </a:rPr>
              <a:t>и прежде </a:t>
            </a:r>
            <a:r>
              <a:rPr lang="ru-RU" sz="2400" dirty="0">
                <a:solidFill>
                  <a:srgbClr val="111111"/>
                </a:solidFill>
                <a:latin typeface="Comic Sans MS" panose="030F0702030302020204" pitchFamily="66" charset="0"/>
              </a:rPr>
              <a:t>всего залог и гарантия здоровья </a:t>
            </a:r>
            <a:r>
              <a:rPr lang="ru-RU" sz="2400" dirty="0" smtClean="0">
                <a:solidFill>
                  <a:srgbClr val="111111"/>
                </a:solidFill>
                <a:latin typeface="Comic Sans MS" panose="030F0702030302020204" pitchFamily="66" charset="0"/>
              </a:rPr>
              <a:t>человека.</a:t>
            </a:r>
            <a:endParaRPr lang="ru-RU" sz="2400" dirty="0">
              <a:latin typeface="Comic Sans MS" panose="030F0702030302020204" pitchFamily="66" charset="0"/>
            </a:endParaRPr>
          </a:p>
        </p:txBody>
      </p:sp>
    </p:spTree>
    <p:extLst>
      <p:ext uri="{BB962C8B-B14F-4D97-AF65-F5344CB8AC3E}">
        <p14:creationId xmlns:p14="http://schemas.microsoft.com/office/powerpoint/2010/main" val="3534087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179512" y="836712"/>
            <a:ext cx="8784976" cy="5112568"/>
          </a:xfrm>
        </p:spPr>
        <p:txBody>
          <a:bodyPr>
            <a:normAutofit/>
          </a:bodyPr>
          <a:lstStyle/>
          <a:p>
            <a:pPr marL="0" indent="0" algn="ctr">
              <a:buNone/>
            </a:pPr>
            <a:r>
              <a:rPr lang="ru-RU" sz="2400" b="1" dirty="0" smtClean="0">
                <a:solidFill>
                  <a:srgbClr val="800080"/>
                </a:solidFill>
                <a:latin typeface="Comic Sans MS" panose="030F0702030302020204" pitchFamily="66" charset="0"/>
              </a:rPr>
              <a:t>Проблема: </a:t>
            </a:r>
          </a:p>
          <a:p>
            <a:pPr marL="0" indent="0">
              <a:buNone/>
            </a:pPr>
            <a:r>
              <a:rPr lang="ru-RU" sz="2400" dirty="0" smtClean="0">
                <a:solidFill>
                  <a:srgbClr val="000000"/>
                </a:solidFill>
                <a:latin typeface="Comic Sans MS" panose="030F0702030302020204" pitchFamily="66" charset="0"/>
              </a:rPr>
              <a:t>С появлением нового спортивного инвентаря для прогулок в зимнее время года (мини-лыжи, лыжи, лыжные палки, санки, хоккейные клюшки и шайбы), у детей возник вопрос: </a:t>
            </a:r>
            <a:r>
              <a:rPr lang="ru-RU" sz="2400" b="1" dirty="0" smtClean="0">
                <a:solidFill>
                  <a:srgbClr val="800080"/>
                </a:solidFill>
                <a:latin typeface="Comic Sans MS" panose="030F0702030302020204" pitchFamily="66" charset="0"/>
              </a:rPr>
              <a:t>«А в каких видах спорта используют данный инвентарь?».</a:t>
            </a:r>
          </a:p>
          <a:p>
            <a:pPr marL="0" indent="0">
              <a:buNone/>
            </a:pPr>
            <a:r>
              <a:rPr lang="ru-RU" sz="2400" dirty="0" smtClean="0">
                <a:solidFill>
                  <a:srgbClr val="000000"/>
                </a:solidFill>
                <a:latin typeface="Comic Sans MS" panose="030F0702030302020204" pitchFamily="66" charset="0"/>
              </a:rPr>
              <a:t>В то время и родилась идея, подробнее узнать о зимних видах спорта, об олимпийских призёрах нашего края. А так же познакомить с местами проведения олимпийских игр и чемпионатах мира, находящихся на территории нашей страны и области. </a:t>
            </a:r>
          </a:p>
        </p:txBody>
      </p:sp>
    </p:spTree>
    <p:extLst>
      <p:ext uri="{BB962C8B-B14F-4D97-AF65-F5344CB8AC3E}">
        <p14:creationId xmlns:p14="http://schemas.microsoft.com/office/powerpoint/2010/main" val="4149164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179512" y="836712"/>
            <a:ext cx="8784976" cy="5112568"/>
          </a:xfrm>
        </p:spPr>
        <p:txBody>
          <a:bodyPr/>
          <a:lstStyle/>
          <a:p>
            <a:pPr marL="0" lvl="0" indent="0">
              <a:buNone/>
            </a:pPr>
            <a:r>
              <a:rPr lang="ru-RU" sz="2400" b="1" dirty="0">
                <a:solidFill>
                  <a:srgbClr val="800080"/>
                </a:solidFill>
                <a:latin typeface="Comic Sans MS" panose="030F0702030302020204" pitchFamily="66" charset="0"/>
              </a:rPr>
              <a:t>Цель проекта:</a:t>
            </a:r>
            <a:r>
              <a:rPr lang="ru-RU" sz="2400" dirty="0">
                <a:solidFill>
                  <a:srgbClr val="800080"/>
                </a:solidFill>
                <a:latin typeface="Comic Sans MS" panose="030F0702030302020204" pitchFamily="66" charset="0"/>
              </a:rPr>
              <a:t> </a:t>
            </a:r>
            <a:endParaRPr lang="ru-RU" sz="2400" dirty="0" smtClean="0">
              <a:solidFill>
                <a:srgbClr val="800080"/>
              </a:solidFill>
              <a:latin typeface="Comic Sans MS" panose="030F0702030302020204" pitchFamily="66" charset="0"/>
            </a:endParaRPr>
          </a:p>
          <a:p>
            <a:pPr marL="0" indent="0">
              <a:buNone/>
            </a:pPr>
            <a:r>
              <a:rPr lang="ru-RU" sz="2400" dirty="0" smtClean="0">
                <a:solidFill>
                  <a:srgbClr val="000000"/>
                </a:solidFill>
                <a:latin typeface="Comic Sans MS" panose="030F0702030302020204" pitchFamily="66" charset="0"/>
              </a:rPr>
              <a:t>Расширение </a:t>
            </a:r>
            <a:r>
              <a:rPr lang="ru-RU" sz="2400" dirty="0">
                <a:solidFill>
                  <a:srgbClr val="000000"/>
                </a:solidFill>
                <a:latin typeface="Comic Sans MS" panose="030F0702030302020204" pitchFamily="66" charset="0"/>
              </a:rPr>
              <a:t>представлений детей о зимних видах спорта.</a:t>
            </a:r>
            <a:br>
              <a:rPr lang="ru-RU" sz="2400" dirty="0">
                <a:solidFill>
                  <a:srgbClr val="000000"/>
                </a:solidFill>
                <a:latin typeface="Comic Sans MS" panose="030F0702030302020204" pitchFamily="66" charset="0"/>
              </a:rPr>
            </a:br>
            <a:r>
              <a:rPr lang="ru-RU" sz="2400" b="1" dirty="0" smtClean="0">
                <a:solidFill>
                  <a:srgbClr val="800080"/>
                </a:solidFill>
                <a:latin typeface="Comic Sans MS" panose="030F0702030302020204" pitchFamily="66" charset="0"/>
              </a:rPr>
              <a:t>Задачи:</a:t>
            </a:r>
          </a:p>
          <a:p>
            <a:r>
              <a:rPr lang="ru-RU" sz="2400" dirty="0" smtClean="0">
                <a:solidFill>
                  <a:srgbClr val="000000"/>
                </a:solidFill>
                <a:latin typeface="Comic Sans MS" panose="030F0702030302020204" pitchFamily="66" charset="0"/>
              </a:rPr>
              <a:t>ознакомление </a:t>
            </a:r>
            <a:r>
              <a:rPr lang="ru-RU" sz="2400" dirty="0">
                <a:solidFill>
                  <a:srgbClr val="000000"/>
                </a:solidFill>
                <a:latin typeface="Comic Sans MS" panose="030F0702030302020204" pitchFamily="66" charset="0"/>
              </a:rPr>
              <a:t>с наиболее популярными видами зимнего спорта</a:t>
            </a:r>
            <a:r>
              <a:rPr lang="ru-RU" sz="2400" dirty="0" smtClean="0">
                <a:solidFill>
                  <a:srgbClr val="000000"/>
                </a:solidFill>
                <a:latin typeface="Comic Sans MS" panose="030F0702030302020204" pitchFamily="66" charset="0"/>
              </a:rPr>
              <a:t>;</a:t>
            </a:r>
          </a:p>
          <a:p>
            <a:r>
              <a:rPr lang="ru-RU" sz="2400" dirty="0" smtClean="0">
                <a:solidFill>
                  <a:srgbClr val="000000"/>
                </a:solidFill>
                <a:latin typeface="Comic Sans MS" panose="030F0702030302020204" pitchFamily="66" charset="0"/>
              </a:rPr>
              <a:t>развитие </a:t>
            </a:r>
            <a:r>
              <a:rPr lang="ru-RU" sz="2400" dirty="0">
                <a:solidFill>
                  <a:srgbClr val="000000"/>
                </a:solidFill>
                <a:latin typeface="Comic Sans MS" panose="030F0702030302020204" pitchFamily="66" charset="0"/>
              </a:rPr>
              <a:t>положительной мотивации к занятиям спортом, здоровому образу </a:t>
            </a:r>
            <a:r>
              <a:rPr lang="ru-RU" sz="2400" dirty="0" smtClean="0">
                <a:solidFill>
                  <a:srgbClr val="000000"/>
                </a:solidFill>
                <a:latin typeface="Comic Sans MS" panose="030F0702030302020204" pitchFamily="66" charset="0"/>
              </a:rPr>
              <a:t>жизни;</a:t>
            </a:r>
          </a:p>
          <a:p>
            <a:r>
              <a:rPr lang="ru-RU" sz="2400" dirty="0" smtClean="0">
                <a:solidFill>
                  <a:srgbClr val="000000"/>
                </a:solidFill>
                <a:latin typeface="Comic Sans MS" panose="030F0702030302020204" pitchFamily="66" charset="0"/>
              </a:rPr>
              <a:t>расширение </a:t>
            </a:r>
            <a:r>
              <a:rPr lang="ru-RU" sz="2400" dirty="0">
                <a:solidFill>
                  <a:srgbClr val="000000"/>
                </a:solidFill>
                <a:latin typeface="Comic Sans MS" panose="030F0702030302020204" pitchFamily="66" charset="0"/>
              </a:rPr>
              <a:t>кругозора, повышение умственного и речевого развития.</a:t>
            </a:r>
            <a:endParaRPr lang="ru-RU" sz="2400" dirty="0">
              <a:solidFill>
                <a:prstClr val="black"/>
              </a:solidFill>
              <a:latin typeface="Comic Sans MS" panose="030F0702030302020204" pitchFamily="66" charset="0"/>
            </a:endParaRPr>
          </a:p>
          <a:p>
            <a:endParaRPr lang="ru-RU" dirty="0"/>
          </a:p>
        </p:txBody>
      </p:sp>
    </p:spTree>
    <p:extLst>
      <p:ext uri="{BB962C8B-B14F-4D97-AF65-F5344CB8AC3E}">
        <p14:creationId xmlns:p14="http://schemas.microsoft.com/office/powerpoint/2010/main" val="753985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908720"/>
            <a:ext cx="7772400" cy="5112568"/>
          </a:xfrm>
        </p:spPr>
        <p:txBody>
          <a:bodyPr>
            <a:normAutofit fontScale="90000"/>
          </a:bodyPr>
          <a:lstStyle/>
          <a:p>
            <a:pPr lvl="0" indent="452438">
              <a:spcBef>
                <a:spcPts val="0"/>
              </a:spcBef>
            </a:pPr>
            <a:r>
              <a:rPr lang="ru-RU" sz="2000" cap="none" dirty="0" smtClean="0">
                <a:solidFill>
                  <a:srgbClr val="800080"/>
                </a:solidFill>
                <a:latin typeface="Comic Sans MS" panose="030F0702030302020204" pitchFamily="66" charset="0"/>
                <a:cs typeface="Times New Roman" panose="02020603050405020304" pitchFamily="18" charset="0"/>
              </a:rPr>
              <a:t>	</a:t>
            </a:r>
            <a:r>
              <a:rPr lang="ru-RU" sz="2200" cap="none" dirty="0" smtClean="0">
                <a:solidFill>
                  <a:srgbClr val="800080"/>
                </a:solidFill>
                <a:latin typeface="Comic Sans MS" panose="030F0702030302020204" pitchFamily="66" charset="0"/>
                <a:cs typeface="Times New Roman" panose="02020603050405020304" pitchFamily="18" charset="0"/>
              </a:rPr>
              <a:t>Основные формы реализации проекта:</a:t>
            </a:r>
            <a:r>
              <a:rPr lang="ru-RU" sz="2200" b="0" i="1" cap="none" dirty="0" smtClean="0">
                <a:solidFill>
                  <a:prstClr val="black"/>
                </a:solidFill>
                <a:latin typeface="Comic Sans MS" panose="030F0702030302020204" pitchFamily="66" charset="0"/>
                <a:cs typeface="Times New Roman" panose="02020603050405020304" pitchFamily="18" charset="0"/>
              </a:rPr>
              <a:t/>
            </a:r>
            <a:br>
              <a:rPr lang="ru-RU" sz="2200" b="0" i="1" cap="none" dirty="0" smtClean="0">
                <a:solidFill>
                  <a:prstClr val="black"/>
                </a:solidFill>
                <a:latin typeface="Comic Sans MS" panose="030F0702030302020204" pitchFamily="66" charset="0"/>
                <a:cs typeface="Times New Roman" panose="02020603050405020304" pitchFamily="18" charset="0"/>
              </a:rPr>
            </a:br>
            <a:r>
              <a:rPr lang="ru-RU" sz="2200" b="0" i="1" cap="none" dirty="0" smtClean="0">
                <a:solidFill>
                  <a:prstClr val="black"/>
                </a:solidFill>
                <a:latin typeface="Comic Sans MS" panose="030F0702030302020204" pitchFamily="66" charset="0"/>
                <a:cs typeface="Times New Roman" panose="02020603050405020304" pitchFamily="18" charset="0"/>
              </a:rPr>
              <a:t>Беседы, чтение  загадок, пословиц, разучивание физкультминуток,  просмотр презентаций: «Зимние олимпийские виды спорта», творческая деятельность, пополнение спортивного уголка, привлечение родителей к оформлению выставки «Награды и достижения одного </a:t>
            </a:r>
            <a:r>
              <a:rPr lang="ru-RU" sz="2200" b="0" i="1" cap="none" dirty="0" err="1" smtClean="0">
                <a:solidFill>
                  <a:prstClr val="black"/>
                </a:solidFill>
                <a:latin typeface="Comic Sans MS" panose="030F0702030302020204" pitchFamily="66" charset="0"/>
                <a:cs typeface="Times New Roman" panose="02020603050405020304" pitchFamily="18" charset="0"/>
              </a:rPr>
              <a:t>хокеиста</a:t>
            </a:r>
            <a:r>
              <a:rPr lang="ru-RU" sz="2200" b="0" i="1" cap="none" dirty="0" smtClean="0">
                <a:solidFill>
                  <a:prstClr val="black"/>
                </a:solidFill>
                <a:latin typeface="Comic Sans MS" panose="030F0702030302020204" pitchFamily="66" charset="0"/>
                <a:cs typeface="Times New Roman" panose="02020603050405020304" pitchFamily="18" charset="0"/>
              </a:rPr>
              <a:t>», проведение лыжной эстафеты с детьми в рамках тематической прогулки.</a:t>
            </a:r>
            <a:br>
              <a:rPr lang="ru-RU" sz="2200" b="0" i="1" cap="none" dirty="0" smtClean="0">
                <a:solidFill>
                  <a:prstClr val="black"/>
                </a:solidFill>
                <a:latin typeface="Comic Sans MS" panose="030F0702030302020204" pitchFamily="66" charset="0"/>
                <a:cs typeface="Times New Roman" panose="02020603050405020304" pitchFamily="18" charset="0"/>
              </a:rPr>
            </a:br>
            <a:r>
              <a:rPr lang="ru-RU" sz="2200" b="0" i="1" cap="none" dirty="0" smtClean="0">
                <a:solidFill>
                  <a:prstClr val="black"/>
                </a:solidFill>
                <a:latin typeface="Comic Sans MS" panose="030F0702030302020204" pitchFamily="66" charset="0"/>
                <a:cs typeface="Times New Roman" panose="02020603050405020304" pitchFamily="18" charset="0"/>
              </a:rPr>
              <a:t>	</a:t>
            </a:r>
            <a:r>
              <a:rPr lang="ru-RU" sz="2200" cap="none" dirty="0" smtClean="0">
                <a:solidFill>
                  <a:srgbClr val="800080"/>
                </a:solidFill>
                <a:latin typeface="Comic Sans MS" panose="030F0702030302020204" pitchFamily="66" charset="0"/>
                <a:cs typeface="Times New Roman" panose="02020603050405020304" pitchFamily="18" charset="0"/>
              </a:rPr>
              <a:t>Этапы  реализации:</a:t>
            </a:r>
            <a:br>
              <a:rPr lang="ru-RU" sz="2200" cap="none" dirty="0" smtClean="0">
                <a:solidFill>
                  <a:srgbClr val="800080"/>
                </a:solidFill>
                <a:latin typeface="Comic Sans MS" panose="030F0702030302020204" pitchFamily="66" charset="0"/>
                <a:cs typeface="Times New Roman" panose="02020603050405020304" pitchFamily="18" charset="0"/>
              </a:rPr>
            </a:br>
            <a:r>
              <a:rPr lang="ru-RU" sz="2200" b="0" i="1" cap="none" dirty="0" smtClean="0">
                <a:solidFill>
                  <a:prstClr val="black"/>
                </a:solidFill>
                <a:latin typeface="Comic Sans MS" panose="030F0702030302020204" pitchFamily="66" charset="0"/>
                <a:cs typeface="Times New Roman" panose="02020603050405020304" pitchFamily="18" charset="0"/>
              </a:rPr>
              <a:t>Подготовительный этап;</a:t>
            </a:r>
            <a:br>
              <a:rPr lang="ru-RU" sz="2200" b="0" i="1" cap="none" dirty="0" smtClean="0">
                <a:solidFill>
                  <a:prstClr val="black"/>
                </a:solidFill>
                <a:latin typeface="Comic Sans MS" panose="030F0702030302020204" pitchFamily="66" charset="0"/>
                <a:cs typeface="Times New Roman" panose="02020603050405020304" pitchFamily="18" charset="0"/>
              </a:rPr>
            </a:br>
            <a:r>
              <a:rPr lang="ru-RU" sz="2200" b="0" i="1" cap="none" dirty="0">
                <a:solidFill>
                  <a:prstClr val="black"/>
                </a:solidFill>
                <a:latin typeface="Comic Sans MS" panose="030F0702030302020204" pitchFamily="66" charset="0"/>
                <a:cs typeface="Times New Roman" panose="02020603050405020304" pitchFamily="18" charset="0"/>
              </a:rPr>
              <a:t>О</a:t>
            </a:r>
            <a:r>
              <a:rPr lang="ru-RU" sz="2200" b="0" i="1" cap="none" dirty="0" smtClean="0">
                <a:solidFill>
                  <a:prstClr val="black"/>
                </a:solidFill>
                <a:latin typeface="Comic Sans MS" panose="030F0702030302020204" pitchFamily="66" charset="0"/>
                <a:cs typeface="Times New Roman" panose="02020603050405020304" pitchFamily="18" charset="0"/>
              </a:rPr>
              <a:t>сновной этап;</a:t>
            </a:r>
            <a:br>
              <a:rPr lang="ru-RU" sz="2200" b="0" i="1" cap="none" dirty="0" smtClean="0">
                <a:solidFill>
                  <a:prstClr val="black"/>
                </a:solidFill>
                <a:latin typeface="Comic Sans MS" panose="030F0702030302020204" pitchFamily="66" charset="0"/>
                <a:cs typeface="Times New Roman" panose="02020603050405020304" pitchFamily="18" charset="0"/>
              </a:rPr>
            </a:br>
            <a:r>
              <a:rPr lang="ru-RU" sz="2200" b="0" i="1" cap="none" dirty="0" smtClean="0">
                <a:solidFill>
                  <a:prstClr val="black"/>
                </a:solidFill>
                <a:latin typeface="Comic Sans MS" panose="030F0702030302020204" pitchFamily="66" charset="0"/>
                <a:cs typeface="Times New Roman" panose="02020603050405020304" pitchFamily="18" charset="0"/>
              </a:rPr>
              <a:t>Заключительный этап.</a:t>
            </a:r>
            <a:br>
              <a:rPr lang="ru-RU" sz="2200" b="0" i="1" cap="none" dirty="0" smtClean="0">
                <a:solidFill>
                  <a:prstClr val="black"/>
                </a:solidFill>
                <a:latin typeface="Comic Sans MS" panose="030F0702030302020204" pitchFamily="66" charset="0"/>
                <a:cs typeface="Times New Roman" panose="02020603050405020304" pitchFamily="18" charset="0"/>
              </a:rPr>
            </a:br>
            <a:r>
              <a:rPr lang="ru-RU" sz="2200" b="0" i="1" cap="none" dirty="0" smtClean="0">
                <a:solidFill>
                  <a:prstClr val="black"/>
                </a:solidFill>
                <a:latin typeface="Comic Sans MS" panose="030F0702030302020204" pitchFamily="66" charset="0"/>
                <a:cs typeface="Times New Roman" panose="02020603050405020304" pitchFamily="18" charset="0"/>
              </a:rPr>
              <a:t>	</a:t>
            </a:r>
            <a:r>
              <a:rPr lang="ru-RU" sz="2200" cap="none" dirty="0" smtClean="0">
                <a:solidFill>
                  <a:srgbClr val="800080"/>
                </a:solidFill>
                <a:latin typeface="Comic Sans MS" panose="030F0702030302020204" pitchFamily="66" charset="0"/>
                <a:cs typeface="Times New Roman" panose="02020603050405020304" pitchFamily="18" charset="0"/>
              </a:rPr>
              <a:t>Планируемый результат:</a:t>
            </a:r>
            <a:br>
              <a:rPr lang="ru-RU" sz="2200" cap="none" dirty="0" smtClean="0">
                <a:solidFill>
                  <a:srgbClr val="800080"/>
                </a:solidFill>
                <a:latin typeface="Comic Sans MS" panose="030F0702030302020204" pitchFamily="66" charset="0"/>
                <a:cs typeface="Times New Roman" panose="02020603050405020304" pitchFamily="18" charset="0"/>
              </a:rPr>
            </a:br>
            <a:r>
              <a:rPr lang="ru-RU" sz="2200" b="0" cap="none" dirty="0" smtClean="0">
                <a:latin typeface="Comic Sans MS" panose="030F0702030302020204" pitchFamily="66" charset="0"/>
                <a:cs typeface="Times New Roman" panose="02020603050405020304" pitchFamily="18" charset="0"/>
              </a:rPr>
              <a:t>повысить интерес и уровень знаний  детей  о зимних видах спорта;</a:t>
            </a:r>
            <a:br>
              <a:rPr lang="ru-RU" sz="2200" b="0" cap="none" dirty="0" smtClean="0">
                <a:latin typeface="Comic Sans MS" panose="030F0702030302020204" pitchFamily="66" charset="0"/>
                <a:cs typeface="Times New Roman" panose="02020603050405020304" pitchFamily="18" charset="0"/>
              </a:rPr>
            </a:br>
            <a:r>
              <a:rPr lang="ru-RU" sz="2200" b="0" cap="none" dirty="0" smtClean="0">
                <a:latin typeface="Comic Sans MS" panose="030F0702030302020204" pitchFamily="66" charset="0"/>
                <a:cs typeface="Times New Roman" panose="02020603050405020304" pitchFamily="18" charset="0"/>
              </a:rPr>
              <a:t>пополнить словарный запас спортивными терминами.</a:t>
            </a:r>
            <a:br>
              <a:rPr lang="ru-RU" sz="2200" b="0" cap="none" dirty="0" smtClean="0">
                <a:latin typeface="Comic Sans MS" panose="030F0702030302020204" pitchFamily="66" charset="0"/>
                <a:cs typeface="Times New Roman" panose="02020603050405020304" pitchFamily="18" charset="0"/>
              </a:rPr>
            </a:br>
            <a:endParaRPr lang="ru-RU" sz="2000" dirty="0">
              <a:solidFill>
                <a:srgbClr val="800080"/>
              </a:solidFill>
              <a:latin typeface="Comic Sans MS" panose="030F0702030302020204" pitchFamily="66" charset="0"/>
            </a:endParaRPr>
          </a:p>
        </p:txBody>
      </p:sp>
    </p:spTree>
    <p:extLst>
      <p:ext uri="{BB962C8B-B14F-4D97-AF65-F5344CB8AC3E}">
        <p14:creationId xmlns:p14="http://schemas.microsoft.com/office/powerpoint/2010/main" val="2769599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692696"/>
            <a:ext cx="8661648" cy="5400600"/>
          </a:xfrm>
        </p:spPr>
        <p:txBody>
          <a:bodyPr>
            <a:normAutofit fontScale="90000"/>
          </a:bodyPr>
          <a:lstStyle/>
          <a:p>
            <a:pPr algn="l"/>
            <a:r>
              <a:rPr lang="ru-RU" sz="3100" b="1" i="1" u="sng" dirty="0" smtClean="0">
                <a:solidFill>
                  <a:srgbClr val="800080"/>
                </a:solidFill>
                <a:latin typeface="Comic Sans MS" panose="030F0702030302020204" pitchFamily="66" charset="0"/>
              </a:rPr>
              <a:t>Этапы </a:t>
            </a:r>
            <a:r>
              <a:rPr lang="ru-RU" sz="3100" b="1" i="1" u="sng" dirty="0">
                <a:solidFill>
                  <a:srgbClr val="800080"/>
                </a:solidFill>
                <a:latin typeface="Comic Sans MS" panose="030F0702030302020204" pitchFamily="66" charset="0"/>
              </a:rPr>
              <a:t>реализации проекта</a:t>
            </a:r>
            <a:r>
              <a:rPr lang="ru-RU" sz="3100" dirty="0">
                <a:solidFill>
                  <a:srgbClr val="800080"/>
                </a:solidFill>
                <a:latin typeface="Comic Sans MS" panose="030F0702030302020204" pitchFamily="66" charset="0"/>
              </a:rPr>
              <a:t/>
            </a:r>
            <a:br>
              <a:rPr lang="ru-RU" sz="3100" dirty="0">
                <a:solidFill>
                  <a:srgbClr val="800080"/>
                </a:solidFill>
                <a:latin typeface="Comic Sans MS" panose="030F0702030302020204" pitchFamily="66" charset="0"/>
              </a:rPr>
            </a:br>
            <a:r>
              <a:rPr lang="ru-RU" sz="3100" dirty="0" smtClean="0">
                <a:solidFill>
                  <a:srgbClr val="800080"/>
                </a:solidFill>
                <a:latin typeface="Comic Sans MS" panose="030F0702030302020204" pitchFamily="66" charset="0"/>
              </a:rPr>
              <a:t/>
            </a:r>
            <a:br>
              <a:rPr lang="ru-RU" sz="3100" dirty="0" smtClean="0">
                <a:solidFill>
                  <a:srgbClr val="800080"/>
                </a:solidFill>
                <a:latin typeface="Comic Sans MS" panose="030F0702030302020204" pitchFamily="66" charset="0"/>
              </a:rPr>
            </a:br>
            <a:r>
              <a:rPr lang="ru-RU" sz="2700" b="1" dirty="0" smtClean="0">
                <a:solidFill>
                  <a:srgbClr val="800080"/>
                </a:solidFill>
                <a:latin typeface="Comic Sans MS" panose="030F0702030302020204" pitchFamily="66" charset="0"/>
              </a:rPr>
              <a:t>Подготовительный </a:t>
            </a:r>
            <a:r>
              <a:rPr lang="ru-RU" sz="2700" b="1" dirty="0">
                <a:solidFill>
                  <a:srgbClr val="800080"/>
                </a:solidFill>
                <a:latin typeface="Comic Sans MS" panose="030F0702030302020204" pitchFamily="66" charset="0"/>
              </a:rPr>
              <a:t>этап</a:t>
            </a:r>
            <a:r>
              <a:rPr lang="ru-RU" sz="2700" dirty="0">
                <a:solidFill>
                  <a:srgbClr val="800080"/>
                </a:solidFill>
                <a:latin typeface="Comic Sans MS" panose="030F0702030302020204" pitchFamily="66" charset="0"/>
              </a:rPr>
              <a:t/>
            </a:r>
            <a:br>
              <a:rPr lang="ru-RU" sz="2700" dirty="0">
                <a:solidFill>
                  <a:srgbClr val="800080"/>
                </a:solidFill>
                <a:latin typeface="Comic Sans MS" panose="030F0702030302020204" pitchFamily="66" charset="0"/>
              </a:rPr>
            </a:br>
            <a:r>
              <a:rPr lang="ru-RU" sz="2700" b="1" dirty="0">
                <a:solidFill>
                  <a:srgbClr val="800080"/>
                </a:solidFill>
                <a:latin typeface="Comic Sans MS" panose="030F0702030302020204" pitchFamily="66" charset="0"/>
              </a:rPr>
              <a:t>Цель:</a:t>
            </a:r>
            <a:r>
              <a:rPr lang="ru-RU" sz="2700" dirty="0">
                <a:solidFill>
                  <a:srgbClr val="000000"/>
                </a:solidFill>
                <a:latin typeface="Comic Sans MS" panose="030F0702030302020204" pitchFamily="66" charset="0"/>
              </a:rPr>
              <a:t> создание условий для реализации проекта. </a:t>
            </a:r>
            <a:r>
              <a:rPr lang="ru-RU" sz="2700" dirty="0" smtClean="0">
                <a:solidFill>
                  <a:srgbClr val="000000"/>
                </a:solidFill>
                <a:latin typeface="Comic Sans MS" panose="030F0702030302020204" pitchFamily="66" charset="0"/>
              </a:rPr>
              <a:t/>
            </a:r>
            <a:br>
              <a:rPr lang="ru-RU" sz="2700" dirty="0" smtClean="0">
                <a:solidFill>
                  <a:srgbClr val="000000"/>
                </a:solidFill>
                <a:latin typeface="Comic Sans MS" panose="030F0702030302020204" pitchFamily="66" charset="0"/>
              </a:rPr>
            </a:br>
            <a:r>
              <a:rPr lang="ru-RU" sz="2700" dirty="0" smtClean="0">
                <a:solidFill>
                  <a:srgbClr val="000000"/>
                </a:solidFill>
                <a:latin typeface="Comic Sans MS" panose="030F0702030302020204" pitchFamily="66" charset="0"/>
              </a:rPr>
              <a:t>	Определение </a:t>
            </a:r>
            <a:r>
              <a:rPr lang="ru-RU" sz="2700" dirty="0">
                <a:solidFill>
                  <a:srgbClr val="000000"/>
                </a:solidFill>
                <a:latin typeface="Comic Sans MS" panose="030F0702030302020204" pitchFamily="66" charset="0"/>
              </a:rPr>
              <a:t>мотивации, цели, задач по реализации проекта «Зимние виды спорта</a:t>
            </a:r>
            <a:r>
              <a:rPr lang="ru-RU" sz="2700" dirty="0" smtClean="0">
                <a:solidFill>
                  <a:srgbClr val="000000"/>
                </a:solidFill>
                <a:latin typeface="Comic Sans MS" panose="030F0702030302020204" pitchFamily="66" charset="0"/>
              </a:rPr>
              <a:t>»;</a:t>
            </a:r>
            <a:r>
              <a:rPr lang="ru-RU" sz="2700" dirty="0">
                <a:solidFill>
                  <a:srgbClr val="000000"/>
                </a:solidFill>
                <a:latin typeface="Comic Sans MS" panose="030F0702030302020204" pitchFamily="66" charset="0"/>
              </a:rPr>
              <a:t/>
            </a:r>
            <a:br>
              <a:rPr lang="ru-RU" sz="2700" dirty="0">
                <a:solidFill>
                  <a:srgbClr val="000000"/>
                </a:solidFill>
                <a:latin typeface="Comic Sans MS" panose="030F0702030302020204" pitchFamily="66" charset="0"/>
              </a:rPr>
            </a:br>
            <a:r>
              <a:rPr lang="ru-RU" sz="2700" dirty="0" smtClean="0">
                <a:solidFill>
                  <a:srgbClr val="000000"/>
                </a:solidFill>
                <a:latin typeface="Comic Sans MS" panose="030F0702030302020204" pitchFamily="66" charset="0"/>
              </a:rPr>
              <a:t>	Подбор </a:t>
            </a:r>
            <a:r>
              <a:rPr lang="ru-RU" sz="2700" dirty="0">
                <a:solidFill>
                  <a:srgbClr val="000000"/>
                </a:solidFill>
                <a:latin typeface="Comic Sans MS" panose="030F0702030302020204" pitchFamily="66" charset="0"/>
              </a:rPr>
              <a:t>методической литературы, художественной литературы, загадок</a:t>
            </a:r>
            <a:r>
              <a:rPr lang="ru-RU" sz="2700" dirty="0" smtClean="0">
                <a:solidFill>
                  <a:srgbClr val="000000"/>
                </a:solidFill>
                <a:latin typeface="Comic Sans MS" panose="030F0702030302020204" pitchFamily="66" charset="0"/>
              </a:rPr>
              <a:t>, физкультминуток,  </a:t>
            </a:r>
            <a:r>
              <a:rPr lang="ru-RU" sz="2700" dirty="0">
                <a:solidFill>
                  <a:srgbClr val="000000"/>
                </a:solidFill>
                <a:latin typeface="Comic Sans MS" panose="030F0702030302020204" pitchFamily="66" charset="0"/>
              </a:rPr>
              <a:t>пословиц по </a:t>
            </a:r>
            <a:r>
              <a:rPr lang="ru-RU" sz="2700" dirty="0" smtClean="0">
                <a:solidFill>
                  <a:srgbClr val="000000"/>
                </a:solidFill>
                <a:latin typeface="Comic Sans MS" panose="030F0702030302020204" pitchFamily="66" charset="0"/>
              </a:rPr>
              <a:t>теме;</a:t>
            </a:r>
            <a:r>
              <a:rPr lang="ru-RU" sz="2700" dirty="0">
                <a:solidFill>
                  <a:srgbClr val="000000"/>
                </a:solidFill>
                <a:latin typeface="Comic Sans MS" panose="030F0702030302020204" pitchFamily="66" charset="0"/>
              </a:rPr>
              <a:t/>
            </a:r>
            <a:br>
              <a:rPr lang="ru-RU" sz="2700" dirty="0">
                <a:solidFill>
                  <a:srgbClr val="000000"/>
                </a:solidFill>
                <a:latin typeface="Comic Sans MS" panose="030F0702030302020204" pitchFamily="66" charset="0"/>
              </a:rPr>
            </a:br>
            <a:r>
              <a:rPr lang="ru-RU" sz="2700" dirty="0" smtClean="0">
                <a:solidFill>
                  <a:srgbClr val="000000"/>
                </a:solidFill>
                <a:latin typeface="Comic Sans MS" panose="030F0702030302020204" pitchFamily="66" charset="0"/>
              </a:rPr>
              <a:t>	Подбор </a:t>
            </a:r>
            <a:r>
              <a:rPr lang="ru-RU" sz="2700" dirty="0">
                <a:solidFill>
                  <a:srgbClr val="000000"/>
                </a:solidFill>
                <a:latin typeface="Comic Sans MS" panose="030F0702030302020204" pitchFamily="66" charset="0"/>
              </a:rPr>
              <a:t>иллюстративного материала по теме, дидактических </a:t>
            </a:r>
            <a:r>
              <a:rPr lang="ru-RU" sz="2700" dirty="0" smtClean="0">
                <a:solidFill>
                  <a:srgbClr val="000000"/>
                </a:solidFill>
                <a:latin typeface="Comic Sans MS" panose="030F0702030302020204" pitchFamily="66" charset="0"/>
              </a:rPr>
              <a:t>игр;</a:t>
            </a:r>
            <a:r>
              <a:rPr lang="ru-RU" sz="2700" dirty="0">
                <a:solidFill>
                  <a:srgbClr val="000000"/>
                </a:solidFill>
                <a:latin typeface="Comic Sans MS" panose="030F0702030302020204" pitchFamily="66" charset="0"/>
              </a:rPr>
              <a:t/>
            </a:r>
            <a:br>
              <a:rPr lang="ru-RU" sz="2700" dirty="0">
                <a:solidFill>
                  <a:srgbClr val="000000"/>
                </a:solidFill>
                <a:latin typeface="Comic Sans MS" panose="030F0702030302020204" pitchFamily="66" charset="0"/>
              </a:rPr>
            </a:br>
            <a:r>
              <a:rPr lang="ru-RU" sz="2700" dirty="0" smtClean="0">
                <a:solidFill>
                  <a:srgbClr val="000000"/>
                </a:solidFill>
                <a:latin typeface="Comic Sans MS" panose="030F0702030302020204" pitchFamily="66" charset="0"/>
              </a:rPr>
              <a:t>	Подбор </a:t>
            </a:r>
            <a:r>
              <a:rPr lang="ru-RU" sz="2700" dirty="0">
                <a:solidFill>
                  <a:srgbClr val="000000"/>
                </a:solidFill>
                <a:latin typeface="Comic Sans MS" panose="030F0702030302020204" pitchFamily="66" charset="0"/>
              </a:rPr>
              <a:t>инвентаря для проведения физкультурного </a:t>
            </a:r>
            <a:r>
              <a:rPr lang="ru-RU" sz="2700" dirty="0" smtClean="0">
                <a:solidFill>
                  <a:srgbClr val="000000"/>
                </a:solidFill>
                <a:latin typeface="Comic Sans MS" panose="030F0702030302020204" pitchFamily="66" charset="0"/>
              </a:rPr>
              <a:t>развлечения;</a:t>
            </a:r>
            <a:r>
              <a:rPr lang="ru-RU" sz="2400" dirty="0">
                <a:solidFill>
                  <a:srgbClr val="000000"/>
                </a:solidFill>
                <a:latin typeface="&amp;quot"/>
              </a:rPr>
              <a:t/>
            </a:r>
            <a:br>
              <a:rPr lang="ru-RU" sz="2400" dirty="0">
                <a:solidFill>
                  <a:srgbClr val="000000"/>
                </a:solidFill>
                <a:latin typeface="&amp;quot"/>
              </a:rPr>
            </a:br>
            <a:endParaRPr lang="ru-RU" sz="2400" dirty="0">
              <a:latin typeface="Comic Sans MS" panose="030F0702030302020204" pitchFamily="66" charset="0"/>
            </a:endParaRPr>
          </a:p>
        </p:txBody>
      </p:sp>
    </p:spTree>
    <p:extLst>
      <p:ext uri="{BB962C8B-B14F-4D97-AF65-F5344CB8AC3E}">
        <p14:creationId xmlns:p14="http://schemas.microsoft.com/office/powerpoint/2010/main" val="3019568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041963115"/>
              </p:ext>
            </p:extLst>
          </p:nvPr>
        </p:nvGraphicFramePr>
        <p:xfrm>
          <a:off x="971600" y="620688"/>
          <a:ext cx="7056784" cy="5638800"/>
        </p:xfrm>
        <a:graphic>
          <a:graphicData uri="http://schemas.openxmlformats.org/drawingml/2006/table">
            <a:tbl>
              <a:tblPr firstRow="1" bandRow="1">
                <a:tableStyleId>{5C22544A-7EE6-4342-B048-85BDC9FD1C3A}</a:tableStyleId>
              </a:tblPr>
              <a:tblGrid>
                <a:gridCol w="7056784"/>
              </a:tblGrid>
              <a:tr h="283189">
                <a:tc>
                  <a:txBody>
                    <a:bodyPr/>
                    <a:lstStyle/>
                    <a:p>
                      <a:r>
                        <a:rPr lang="ru-RU" sz="1400" dirty="0" smtClean="0">
                          <a:latin typeface="Comic Sans MS" panose="030F0702030302020204" pitchFamily="66" charset="0"/>
                        </a:rPr>
                        <a:t>Основной этап:</a:t>
                      </a:r>
                      <a:endParaRPr lang="ru-RU" sz="1400" dirty="0">
                        <a:latin typeface="Comic Sans MS" panose="030F0702030302020204" pitchFamily="66" charset="0"/>
                      </a:endParaRPr>
                    </a:p>
                  </a:txBody>
                  <a:tcPr>
                    <a:solidFill>
                      <a:srgbClr val="800080"/>
                    </a:solidFill>
                  </a:tcPr>
                </a:tc>
              </a:tr>
              <a:tr h="283189">
                <a:tc>
                  <a:txBody>
                    <a:bodyPr/>
                    <a:lstStyle/>
                    <a:p>
                      <a:r>
                        <a:rPr lang="ru-RU" sz="1400" u="sng" dirty="0" smtClean="0">
                          <a:latin typeface="Comic Sans MS" panose="030F0702030302020204" pitchFamily="66" charset="0"/>
                        </a:rPr>
                        <a:t>НОД «Зимние виды спорта»;</a:t>
                      </a:r>
                      <a:endParaRPr lang="ru-RU" sz="1400" u="sng" dirty="0">
                        <a:latin typeface="Comic Sans MS" panose="030F0702030302020204" pitchFamily="66" charset="0"/>
                      </a:endParaRPr>
                    </a:p>
                  </a:txBody>
                  <a:tcPr/>
                </a:tc>
              </a:tr>
              <a:tr h="1513316">
                <a:tc>
                  <a:txBody>
                    <a:bodyPr/>
                    <a:lstStyle/>
                    <a:p>
                      <a:pPr algn="l"/>
                      <a:r>
                        <a:rPr lang="ru-RU" sz="1400" b="0" i="0" u="sng" strike="noStrike" dirty="0" smtClean="0">
                          <a:solidFill>
                            <a:srgbClr val="000000"/>
                          </a:solidFill>
                          <a:effectLst/>
                          <a:latin typeface="Comic Sans MS" panose="030F0702030302020204" pitchFamily="66" charset="0"/>
                        </a:rPr>
                        <a:t>Дидактические игры: </a:t>
                      </a:r>
                    </a:p>
                    <a:p>
                      <a:pPr algn="l"/>
                      <a:r>
                        <a:rPr lang="ru-RU" sz="1400" b="0" i="0" u="none" strike="noStrike" dirty="0" smtClean="0">
                          <a:solidFill>
                            <a:srgbClr val="000000"/>
                          </a:solidFill>
                          <a:effectLst/>
                          <a:latin typeface="Comic Sans MS" panose="030F0702030302020204" pitchFamily="66" charset="0"/>
                        </a:rPr>
                        <a:t>- «Четвертый лишний» </a:t>
                      </a:r>
                    </a:p>
                    <a:p>
                      <a:pPr algn="l"/>
                      <a:r>
                        <a:rPr lang="ru-RU" sz="1400" b="0" i="0" u="none" strike="noStrike" dirty="0" smtClean="0">
                          <a:solidFill>
                            <a:srgbClr val="000000"/>
                          </a:solidFill>
                          <a:effectLst/>
                          <a:latin typeface="Comic Sans MS" panose="030F0702030302020204" pitchFamily="66" charset="0"/>
                        </a:rPr>
                        <a:t>- «Помоги спортсмену выбрать инвентарь»</a:t>
                      </a:r>
                    </a:p>
                    <a:p>
                      <a:pPr algn="l"/>
                      <a:r>
                        <a:rPr lang="ru-RU" sz="1400" b="0" i="0" u="none" strike="noStrike" dirty="0" smtClean="0">
                          <a:solidFill>
                            <a:srgbClr val="000000"/>
                          </a:solidFill>
                          <a:effectLst/>
                          <a:latin typeface="Comic Sans MS" panose="030F0702030302020204" pitchFamily="66" charset="0"/>
                        </a:rPr>
                        <a:t>- «Спортивное лото»</a:t>
                      </a:r>
                    </a:p>
                    <a:p>
                      <a:pPr algn="l"/>
                      <a:r>
                        <a:rPr lang="ru-RU" sz="1400" b="0" i="0" u="none" strike="noStrike" dirty="0" smtClean="0">
                          <a:solidFill>
                            <a:srgbClr val="000000"/>
                          </a:solidFill>
                          <a:effectLst/>
                          <a:latin typeface="Comic Sans MS" panose="030F0702030302020204" pitchFamily="66" charset="0"/>
                        </a:rPr>
                        <a:t>- «Сложи картинку»</a:t>
                      </a:r>
                    </a:p>
                    <a:p>
                      <a:pPr algn="l"/>
                      <a:r>
                        <a:rPr lang="ru-RU" sz="1400" b="0" i="0" u="none" strike="noStrike" dirty="0" smtClean="0">
                          <a:solidFill>
                            <a:srgbClr val="000000"/>
                          </a:solidFill>
                          <a:effectLst/>
                          <a:latin typeface="Comic Sans MS" panose="030F0702030302020204" pitchFamily="66" charset="0"/>
                        </a:rPr>
                        <a:t>- «Зимние олимпийские виды спорта»</a:t>
                      </a:r>
                      <a:br>
                        <a:rPr lang="ru-RU" sz="1400" b="0" i="0" u="none" strike="noStrike" dirty="0" smtClean="0">
                          <a:solidFill>
                            <a:srgbClr val="000000"/>
                          </a:solidFill>
                          <a:effectLst/>
                          <a:latin typeface="Comic Sans MS" panose="030F0702030302020204" pitchFamily="66" charset="0"/>
                        </a:rPr>
                      </a:br>
                      <a:r>
                        <a:rPr lang="ru-RU" sz="1400" b="0" i="0" u="none" strike="noStrike" dirty="0" smtClean="0">
                          <a:solidFill>
                            <a:srgbClr val="000000"/>
                          </a:solidFill>
                          <a:effectLst/>
                          <a:latin typeface="Comic Sans MS" panose="030F0702030302020204" pitchFamily="66" charset="0"/>
                        </a:rPr>
                        <a:t>- «Найди пару»</a:t>
                      </a:r>
                    </a:p>
                  </a:txBody>
                  <a:tcPr/>
                </a:tc>
              </a:tr>
              <a:tr h="283189">
                <a:tc>
                  <a:txBody>
                    <a:bodyPr/>
                    <a:lstStyle/>
                    <a:p>
                      <a:r>
                        <a:rPr lang="ru-RU" sz="1400" dirty="0" smtClean="0">
                          <a:latin typeface="Comic Sans MS" panose="030F0702030302020204" pitchFamily="66" charset="0"/>
                        </a:rPr>
                        <a:t>Картотека загадок,</a:t>
                      </a:r>
                      <a:r>
                        <a:rPr lang="ru-RU" sz="1400" baseline="0" dirty="0" smtClean="0">
                          <a:latin typeface="Comic Sans MS" panose="030F0702030302020204" pitchFamily="66" charset="0"/>
                        </a:rPr>
                        <a:t> пословиц, физкультминуток;</a:t>
                      </a:r>
                      <a:endParaRPr lang="ru-RU" sz="1400" dirty="0">
                        <a:latin typeface="Comic Sans MS" panose="030F0702030302020204" pitchFamily="66" charset="0"/>
                      </a:endParaRPr>
                    </a:p>
                  </a:txBody>
                  <a:tcPr/>
                </a:tc>
              </a:tr>
              <a:tr h="1719677">
                <a:tc>
                  <a:txBody>
                    <a:bodyPr/>
                    <a:lstStyle/>
                    <a:p>
                      <a:pPr algn="l"/>
                      <a:r>
                        <a:rPr lang="ru-RU" sz="1400" b="0" i="0" u="sng" strike="noStrike" dirty="0" smtClean="0">
                          <a:solidFill>
                            <a:srgbClr val="000000"/>
                          </a:solidFill>
                          <a:effectLst/>
                          <a:latin typeface="Comic Sans MS" panose="030F0702030302020204" pitchFamily="66" charset="0"/>
                          <a:ea typeface="Segoe UI Symbol" panose="020B0502040204020203" pitchFamily="34" charset="0"/>
                        </a:rPr>
                        <a:t>Беседы:</a:t>
                      </a:r>
                    </a:p>
                    <a:p>
                      <a:pPr marL="285750" indent="-285750" algn="l">
                        <a:buFontTx/>
                        <a:buChar char="-"/>
                      </a:pPr>
                      <a:r>
                        <a:rPr lang="ru-RU" sz="1400" b="0" i="0" u="none" strike="noStrike" dirty="0" smtClean="0">
                          <a:solidFill>
                            <a:srgbClr val="000000"/>
                          </a:solidFill>
                          <a:effectLst/>
                          <a:latin typeface="Comic Sans MS" panose="030F0702030302020204" pitchFamily="66" charset="0"/>
                          <a:ea typeface="Segoe UI Symbol" panose="020B0502040204020203" pitchFamily="34" charset="0"/>
                        </a:rPr>
                        <a:t>«История олимпийских игр»;</a:t>
                      </a:r>
                    </a:p>
                    <a:p>
                      <a:pPr marL="285750" indent="-285750" algn="l">
                        <a:buFontTx/>
                        <a:buChar char="-"/>
                      </a:pPr>
                      <a:r>
                        <a:rPr lang="ru-RU" sz="1400" b="0" i="0" u="none" strike="noStrike" dirty="0" smtClean="0">
                          <a:solidFill>
                            <a:srgbClr val="000000"/>
                          </a:solidFill>
                          <a:effectLst/>
                          <a:latin typeface="Comic Sans MS" panose="030F0702030302020204" pitchFamily="66" charset="0"/>
                          <a:ea typeface="Segoe UI Symbol" panose="020B0502040204020203" pitchFamily="34" charset="0"/>
                        </a:rPr>
                        <a:t>«Олимпийская символика»;</a:t>
                      </a:r>
                    </a:p>
                    <a:p>
                      <a:pPr marL="285750" indent="-285750" algn="l">
                        <a:buFontTx/>
                        <a:buChar char="-"/>
                      </a:pPr>
                      <a:r>
                        <a:rPr lang="ru-RU" sz="1400" b="0" i="0" u="none" strike="noStrike" dirty="0" smtClean="0">
                          <a:solidFill>
                            <a:srgbClr val="000000"/>
                          </a:solidFill>
                          <a:effectLst/>
                          <a:latin typeface="Comic Sans MS" panose="030F0702030302020204" pitchFamily="66" charset="0"/>
                          <a:ea typeface="Segoe UI Symbol" panose="020B0502040204020203" pitchFamily="34" charset="0"/>
                        </a:rPr>
                        <a:t>«Зимние олимпийские виды спорта»;</a:t>
                      </a:r>
                    </a:p>
                    <a:p>
                      <a:pPr marL="285750" indent="-285750" algn="l">
                        <a:buFontTx/>
                        <a:buChar char="-"/>
                      </a:pPr>
                      <a:r>
                        <a:rPr lang="ru-RU" sz="1400" b="0" i="0" u="none" strike="noStrike" dirty="0" smtClean="0">
                          <a:solidFill>
                            <a:srgbClr val="000000"/>
                          </a:solidFill>
                          <a:effectLst/>
                          <a:latin typeface="Comic Sans MS" panose="030F0702030302020204" pitchFamily="66" charset="0"/>
                          <a:ea typeface="Segoe UI Symbol" panose="020B0502040204020203" pitchFamily="34" charset="0"/>
                        </a:rPr>
                        <a:t>«О своих любимых зимних видах спорта»;</a:t>
                      </a:r>
                    </a:p>
                    <a:p>
                      <a:pPr marL="285750" indent="-285750" algn="l">
                        <a:buFontTx/>
                        <a:buChar char="-"/>
                      </a:pPr>
                      <a:r>
                        <a:rPr lang="ru-RU" sz="1400" b="0" i="0" u="none" strike="noStrike" dirty="0" smtClean="0">
                          <a:solidFill>
                            <a:srgbClr val="000000"/>
                          </a:solidFill>
                          <a:effectLst/>
                          <a:latin typeface="Comic Sans MS" panose="030F0702030302020204" pitchFamily="66" charset="0"/>
                          <a:ea typeface="Segoe UI Symbol" panose="020B0502040204020203" pitchFamily="34" charset="0"/>
                        </a:rPr>
                        <a:t>«Знаменитые олимпийцы»;</a:t>
                      </a:r>
                    </a:p>
                    <a:p>
                      <a:pPr marL="285750" indent="-285750" algn="l">
                        <a:buFontTx/>
                        <a:buChar char="-"/>
                      </a:pPr>
                      <a:r>
                        <a:rPr lang="ru-RU" sz="1400" b="0" i="0" u="none" strike="noStrike" dirty="0" smtClean="0">
                          <a:solidFill>
                            <a:srgbClr val="000000"/>
                          </a:solidFill>
                          <a:effectLst/>
                          <a:latin typeface="Comic Sans MS" panose="030F0702030302020204" pitchFamily="66" charset="0"/>
                          <a:ea typeface="Segoe UI Symbol" panose="020B0502040204020203" pitchFamily="34" charset="0"/>
                        </a:rPr>
                        <a:t>«Зачем </a:t>
                      </a:r>
                      <a:r>
                        <a:rPr lang="ru-RU" sz="1400" b="0" i="0" u="none" strike="noStrike" smtClean="0">
                          <a:solidFill>
                            <a:srgbClr val="000000"/>
                          </a:solidFill>
                          <a:effectLst/>
                          <a:latin typeface="Comic Sans MS" panose="030F0702030302020204" pitchFamily="66" charset="0"/>
                          <a:ea typeface="Segoe UI Symbol" panose="020B0502040204020203" pitchFamily="34" charset="0"/>
                        </a:rPr>
                        <a:t>нужна</a:t>
                      </a:r>
                      <a:r>
                        <a:rPr lang="ru-RU" sz="1400" b="0" i="0" u="none" strike="noStrike" baseline="0" smtClean="0">
                          <a:solidFill>
                            <a:srgbClr val="000000"/>
                          </a:solidFill>
                          <a:effectLst/>
                          <a:latin typeface="Comic Sans MS" panose="030F0702030302020204" pitchFamily="66" charset="0"/>
                          <a:ea typeface="Segoe UI Symbol" panose="020B0502040204020203" pitchFamily="34" charset="0"/>
                        </a:rPr>
                        <a:t> зарядка</a:t>
                      </a:r>
                      <a:r>
                        <a:rPr lang="ru-RU" sz="1400" b="0" i="0" u="none" strike="noStrike" smtClean="0">
                          <a:solidFill>
                            <a:srgbClr val="000000"/>
                          </a:solidFill>
                          <a:effectLst/>
                          <a:latin typeface="Comic Sans MS" panose="030F0702030302020204" pitchFamily="66" charset="0"/>
                          <a:ea typeface="Segoe UI Symbol" panose="020B0502040204020203" pitchFamily="34" charset="0"/>
                        </a:rPr>
                        <a:t>»;</a:t>
                      </a:r>
                      <a:endParaRPr lang="ru-RU" sz="1400" b="0" i="0" u="none" strike="noStrike" dirty="0" smtClean="0">
                        <a:solidFill>
                          <a:srgbClr val="000000"/>
                        </a:solidFill>
                        <a:effectLst/>
                        <a:latin typeface="Comic Sans MS" panose="030F0702030302020204" pitchFamily="66" charset="0"/>
                        <a:ea typeface="Segoe UI Symbol" panose="020B0502040204020203" pitchFamily="34" charset="0"/>
                      </a:endParaRPr>
                    </a:p>
                    <a:p>
                      <a:pPr marL="285750" indent="-285750" algn="l">
                        <a:buFontTx/>
                        <a:buChar char="-"/>
                      </a:pPr>
                      <a:r>
                        <a:rPr lang="ru-RU" sz="1400" b="0" i="0" u="none" strike="noStrike" dirty="0" smtClean="0">
                          <a:solidFill>
                            <a:srgbClr val="000000"/>
                          </a:solidFill>
                          <a:effectLst/>
                          <a:latin typeface="Comic Sans MS" panose="030F0702030302020204" pitchFamily="66" charset="0"/>
                          <a:ea typeface="Segoe UI Symbol" panose="020B0502040204020203" pitchFamily="34" charset="0"/>
                        </a:rPr>
                        <a:t>«Мы дружим с физкультурой».</a:t>
                      </a:r>
                    </a:p>
                  </a:txBody>
                  <a:tcPr/>
                </a:tc>
              </a:tr>
              <a:tr h="283189">
                <a:tc>
                  <a:txBody>
                    <a:bodyPr/>
                    <a:lstStyle/>
                    <a:p>
                      <a:r>
                        <a:rPr lang="ru-RU" sz="1400" dirty="0" smtClean="0">
                          <a:latin typeface="Comic Sans MS" panose="030F0702030302020204" pitchFamily="66" charset="0"/>
                        </a:rPr>
                        <a:t>Просмотр презентации:  «Зимние олимпийские виды спорта»;</a:t>
                      </a:r>
                      <a:endParaRPr lang="ru-RU" sz="1400" dirty="0">
                        <a:latin typeface="Comic Sans MS" panose="030F0702030302020204" pitchFamily="66" charset="0"/>
                      </a:endParaRPr>
                    </a:p>
                  </a:txBody>
                  <a:tcPr/>
                </a:tc>
              </a:tr>
              <a:tr h="481421">
                <a:tc>
                  <a:txBody>
                    <a:bodyPr/>
                    <a:lstStyle/>
                    <a:p>
                      <a:pPr algn="l"/>
                      <a:r>
                        <a:rPr lang="ru-RU" sz="1400" b="0" i="0" u="none" strike="noStrike" dirty="0" smtClean="0">
                          <a:solidFill>
                            <a:srgbClr val="000000"/>
                          </a:solidFill>
                          <a:effectLst/>
                          <a:latin typeface="Comic Sans MS" panose="030F0702030302020204" pitchFamily="66" charset="0"/>
                        </a:rPr>
                        <a:t>Рисование «Лыжник»; Лепка «Зимние спортсмены»; Раскрашивание тематических раскрасок;</a:t>
                      </a:r>
                    </a:p>
                  </a:txBody>
                  <a:tcPr/>
                </a:tc>
              </a:tr>
              <a:tr h="481421">
                <a:tc>
                  <a:txBody>
                    <a:bodyPr/>
                    <a:lstStyle/>
                    <a:p>
                      <a:r>
                        <a:rPr lang="ru-RU" sz="1400" dirty="0" smtClean="0">
                          <a:latin typeface="Comic Sans MS" panose="030F0702030302020204" pitchFamily="66" charset="0"/>
                        </a:rPr>
                        <a:t>Просмотр мультфильмов: «Приходи на каток», «Шайбу! Шайбу!»; «Снежные дорожки».</a:t>
                      </a:r>
                      <a:endParaRPr lang="ru-RU" sz="1400" dirty="0">
                        <a:latin typeface="Comic Sans MS" panose="030F0702030302020204" pitchFamily="66" charset="0"/>
                      </a:endParaRPr>
                    </a:p>
                  </a:txBody>
                  <a:tcPr/>
                </a:tc>
              </a:tr>
            </a:tbl>
          </a:graphicData>
        </a:graphic>
      </p:graphicFrame>
    </p:spTree>
    <p:extLst>
      <p:ext uri="{BB962C8B-B14F-4D97-AF65-F5344CB8AC3E}">
        <p14:creationId xmlns:p14="http://schemas.microsoft.com/office/powerpoint/2010/main" val="2223664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3888432"/>
          </a:xfrm>
        </p:spPr>
        <p:txBody>
          <a:bodyPr>
            <a:normAutofit/>
          </a:bodyPr>
          <a:lstStyle/>
          <a:p>
            <a:pPr algn="l"/>
            <a:r>
              <a:rPr lang="ru-RU" sz="2400" b="1" dirty="0">
                <a:solidFill>
                  <a:srgbClr val="800080"/>
                </a:solidFill>
                <a:latin typeface="Comic Sans MS" panose="030F0702030302020204" pitchFamily="66" charset="0"/>
              </a:rPr>
              <a:t>Заключительный </a:t>
            </a:r>
            <a:r>
              <a:rPr lang="ru-RU" sz="2400" b="1" dirty="0" smtClean="0">
                <a:solidFill>
                  <a:srgbClr val="800080"/>
                </a:solidFill>
                <a:latin typeface="Comic Sans MS" panose="030F0702030302020204" pitchFamily="66" charset="0"/>
              </a:rPr>
              <a:t>этап:</a:t>
            </a:r>
            <a:r>
              <a:rPr lang="ru-RU" sz="2400" dirty="0">
                <a:solidFill>
                  <a:srgbClr val="800080"/>
                </a:solidFill>
                <a:latin typeface="Comic Sans MS" panose="030F0702030302020204" pitchFamily="66" charset="0"/>
              </a:rPr>
              <a:t/>
            </a:r>
            <a:br>
              <a:rPr lang="ru-RU" sz="2400" dirty="0">
                <a:solidFill>
                  <a:srgbClr val="800080"/>
                </a:solidFill>
                <a:latin typeface="Comic Sans MS" panose="030F0702030302020204" pitchFamily="66" charset="0"/>
              </a:rPr>
            </a:br>
            <a:r>
              <a:rPr lang="ru-RU" sz="2400" dirty="0" smtClean="0">
                <a:solidFill>
                  <a:srgbClr val="000000"/>
                </a:solidFill>
                <a:latin typeface="Comic Sans MS" panose="030F0702030302020204" pitchFamily="66" charset="0"/>
              </a:rPr>
              <a:t>В </a:t>
            </a:r>
            <a:r>
              <a:rPr lang="ru-RU" sz="2400" dirty="0">
                <a:solidFill>
                  <a:srgbClr val="000000"/>
                </a:solidFill>
                <a:latin typeface="Comic Sans MS" panose="030F0702030302020204" pitchFamily="66" charset="0"/>
              </a:rPr>
              <a:t>ходе реализации проекта «Зимние виды спорта» достигнуты определённые результаты:</a:t>
            </a:r>
            <a:br>
              <a:rPr lang="ru-RU" sz="2400" dirty="0">
                <a:solidFill>
                  <a:srgbClr val="000000"/>
                </a:solidFill>
                <a:latin typeface="Comic Sans MS" panose="030F0702030302020204" pitchFamily="66" charset="0"/>
              </a:rPr>
            </a:br>
            <a:r>
              <a:rPr lang="ru-RU" sz="2400" dirty="0" smtClean="0">
                <a:solidFill>
                  <a:srgbClr val="000000"/>
                </a:solidFill>
                <a:latin typeface="Comic Sans MS" panose="030F0702030302020204" pitchFamily="66" charset="0"/>
              </a:rPr>
              <a:t>- У </a:t>
            </a:r>
            <a:r>
              <a:rPr lang="ru-RU" sz="2400" dirty="0">
                <a:solidFill>
                  <a:srgbClr val="000000"/>
                </a:solidFill>
                <a:latin typeface="Comic Sans MS" panose="030F0702030302020204" pitchFamily="66" charset="0"/>
              </a:rPr>
              <a:t>детей появился интерес к занятиям физической культурой и спортом в детском </a:t>
            </a:r>
            <a:r>
              <a:rPr lang="ru-RU" sz="2400" dirty="0" smtClean="0">
                <a:solidFill>
                  <a:srgbClr val="000000"/>
                </a:solidFill>
                <a:latin typeface="Comic Sans MS" panose="030F0702030302020204" pitchFamily="66" charset="0"/>
              </a:rPr>
              <a:t>саду;</a:t>
            </a:r>
            <a:r>
              <a:rPr lang="ru-RU" sz="2400" dirty="0">
                <a:solidFill>
                  <a:srgbClr val="000000"/>
                </a:solidFill>
                <a:latin typeface="Comic Sans MS" panose="030F0702030302020204" pitchFamily="66" charset="0"/>
              </a:rPr>
              <a:t/>
            </a:r>
            <a:br>
              <a:rPr lang="ru-RU" sz="2400" dirty="0">
                <a:solidFill>
                  <a:srgbClr val="000000"/>
                </a:solidFill>
                <a:latin typeface="Comic Sans MS" panose="030F0702030302020204" pitchFamily="66" charset="0"/>
              </a:rPr>
            </a:br>
            <a:r>
              <a:rPr lang="ru-RU" sz="2400" dirty="0" smtClean="0">
                <a:solidFill>
                  <a:srgbClr val="000000"/>
                </a:solidFill>
                <a:latin typeface="Comic Sans MS" panose="030F0702030302020204" pitchFamily="66" charset="0"/>
              </a:rPr>
              <a:t>- У </a:t>
            </a:r>
            <a:r>
              <a:rPr lang="ru-RU" sz="2400" dirty="0">
                <a:solidFill>
                  <a:srgbClr val="000000"/>
                </a:solidFill>
                <a:latin typeface="Comic Sans MS" panose="030F0702030302020204" pitchFamily="66" charset="0"/>
              </a:rPr>
              <a:t>детей пополнился словарный запас спортивной терминологией.</a:t>
            </a:r>
            <a:br>
              <a:rPr lang="ru-RU" sz="2400" dirty="0">
                <a:solidFill>
                  <a:srgbClr val="000000"/>
                </a:solidFill>
                <a:latin typeface="Comic Sans MS" panose="030F0702030302020204" pitchFamily="66" charset="0"/>
              </a:rPr>
            </a:br>
            <a:endParaRPr lang="ru-RU" sz="2400" dirty="0">
              <a:latin typeface="Comic Sans MS" panose="030F0702030302020204" pitchFamily="66" charset="0"/>
            </a:endParaRPr>
          </a:p>
        </p:txBody>
      </p:sp>
    </p:spTree>
    <p:extLst>
      <p:ext uri="{BB962C8B-B14F-4D97-AF65-F5344CB8AC3E}">
        <p14:creationId xmlns:p14="http://schemas.microsoft.com/office/powerpoint/2010/main" val="3756664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00000"/>
      </a:hlink>
      <a:folHlink>
        <a:srgbClr val="FEB2FF"/>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TotalTime>
  <Words>306</Words>
  <Application>Microsoft Office PowerPoint</Application>
  <PresentationFormat>Экран (4:3)</PresentationFormat>
  <Paragraphs>61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 Муниципальное Автономное Дошкольное Образовательное Учреждение Центр Развития Ребенка - детский сад №111 города Тюмени «Сказка» </vt:lpstr>
      <vt:lpstr>Презентация PowerPoint</vt:lpstr>
      <vt:lpstr>Актуальность проекта:  Даже взрослому порой непросто разобраться во всем разнообразии зимних видов спорта. Дети должны понимать, что представляет собой тот или иной вид зимнего спорта, какой спортивный инвентарь нужен для того, чтобы им заниматься, где можно ему обучиться и  т. д. А самое главное, чтобы они усвоили, что любой вид спорта начинается с физической культуры, которой нужно приучать себя заниматься с раннего возраста. А так же, что физическая культура – это не только залог возможных спортивных достижений в будущем, но и прежде всего залог и гарантия здоровья человека.</vt:lpstr>
      <vt:lpstr>Презентация PowerPoint</vt:lpstr>
      <vt:lpstr>Презентация PowerPoint</vt:lpstr>
      <vt:lpstr> Основные формы реализации проекта: Беседы, чтение  загадок, пословиц, разучивание физкультминуток,  просмотр презентаций: «Зимние олимпийские виды спорта», творческая деятельность, пополнение спортивного уголка, привлечение родителей к оформлению выставки «Награды и достижения одного хокеиста», проведение лыжной эстафеты с детьми в рамках тематической прогулки.  Этапы  реализации: Подготовительный этап; Основной этап; Заключительный этап.  Планируемый результат: повысить интерес и уровень знаний  детей  о зимних видах спорта; пополнить словарный запас спортивными терминами. </vt:lpstr>
      <vt:lpstr>Этапы реализации проекта  Подготовительный этап Цель: создание условий для реализации проекта.   Определение мотивации, цели, задач по реализации проекта «Зимние виды спорта»;  Подбор методической литературы, художественной литературы, загадок, физкультминуток,  пословиц по теме;  Подбор иллюстративного материала по теме, дидактических игр;  Подбор инвентаря для проведения физкультурного развлечения; </vt:lpstr>
      <vt:lpstr>Презентация PowerPoint</vt:lpstr>
      <vt:lpstr>Заключительный этап: В ходе реализации проекта «Зимние виды спорта» достигнуты определённые результаты: - У детей появился интерес к занятиям физической культурой и спортом в детском саду; - У детей пополнился словарный запас спортивной терминологией. </vt:lpstr>
      <vt:lpstr>источник шаблона:   Ранько Елена Алексеевна  учитель начальных классов   МАОУ лицей №21   г. Иваново  Сайт: http://elenaranko.ucoz.ru/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дина беляева</cp:lastModifiedBy>
  <cp:revision>33</cp:revision>
  <dcterms:created xsi:type="dcterms:W3CDTF">2013-09-07T18:35:40Z</dcterms:created>
  <dcterms:modified xsi:type="dcterms:W3CDTF">2020-01-11T07:24:15Z</dcterms:modified>
</cp:coreProperties>
</file>