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58" r:id="rId5"/>
    <p:sldId id="259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8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3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0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7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9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2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3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9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5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99A1-5FC1-40EA-8496-261BAAB990B6}" type="datetimeFigureOut">
              <a:rPr lang="ru-RU" smtClean="0"/>
              <a:pPr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shulka" pitchFamily="2" charset="0"/>
              </a:rPr>
              <a:t>«Рисование человека в разных возрастных группах»</a:t>
            </a:r>
            <a:endParaRPr lang="ru-RU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shulka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0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440159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Правилами изображения фигуры человека: </a:t>
            </a:r>
          </a:p>
          <a:p>
            <a:pPr>
              <a:buNone/>
            </a:pPr>
            <a:r>
              <a:rPr lang="ru-RU" dirty="0" smtClean="0"/>
              <a:t>	основа пропорционального построения – голова, она пять раз укладывается в изображении ребёнка - дошкольника. Какая голова – такая и кофточка, какая кофточка – такая и юбочка, какое платье – такие и ноги, руки заканчиваются там, где начинаются ноги, вот основной «канон» рисования фигуры человека в дошкольном возрасте.</a:t>
            </a:r>
          </a:p>
          <a:p>
            <a:endParaRPr lang="ru-RU" dirty="0"/>
          </a:p>
        </p:txBody>
      </p:sp>
      <p:pic>
        <p:nvPicPr>
          <p:cNvPr id="3074" name="Picture 2" descr="C:\Users\1\Downloads\Дина\clip_image002_3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132856"/>
            <a:ext cx="3250877" cy="1740585"/>
          </a:xfrm>
          <a:prstGeom prst="rect">
            <a:avLst/>
          </a:prstGeom>
          <a:noFill/>
        </p:spPr>
      </p:pic>
      <p:pic>
        <p:nvPicPr>
          <p:cNvPr id="3076" name="Picture 4" descr="C:\Users\1\Downloads\Дина\clip_image002_007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008"/>
            <a:ext cx="3743325" cy="3038475"/>
          </a:xfrm>
          <a:prstGeom prst="rect">
            <a:avLst/>
          </a:prstGeom>
          <a:noFill/>
        </p:spPr>
      </p:pic>
      <p:pic>
        <p:nvPicPr>
          <p:cNvPr id="3078" name="Picture 6" descr="C:\Users\1\Downloads\Дина\clip_image002_007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369570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Рисование «Девочка в нарядном платье»;</a:t>
            </a:r>
          </a:p>
          <a:p>
            <a:r>
              <a:rPr lang="ru-RU" dirty="0" smtClean="0"/>
              <a:t>Рисование «Дети гуляют зимой на участке»</a:t>
            </a:r>
          </a:p>
          <a:p>
            <a:r>
              <a:rPr lang="ru-RU" dirty="0" smtClean="0"/>
              <a:t>Рисование «Солдат на посту»</a:t>
            </a:r>
          </a:p>
          <a:p>
            <a:r>
              <a:rPr lang="ru-RU" dirty="0" smtClean="0"/>
              <a:t>Рисование «Пограничник с собакой»</a:t>
            </a:r>
          </a:p>
          <a:p>
            <a:r>
              <a:rPr lang="ru-RU" dirty="0" smtClean="0"/>
              <a:t>Рисование «Дети делают зарядку»</a:t>
            </a:r>
          </a:p>
          <a:p>
            <a:r>
              <a:rPr lang="ru-RU" dirty="0" smtClean="0"/>
              <a:t>Рисование «Картинка к празднику 8 Марта»</a:t>
            </a:r>
          </a:p>
          <a:p>
            <a:r>
              <a:rPr lang="ru-RU" dirty="0" smtClean="0"/>
              <a:t>Рисование «Это он, это он, ленинградский почтальон»</a:t>
            </a:r>
          </a:p>
          <a:p>
            <a:r>
              <a:rPr lang="ru-RU" dirty="0" smtClean="0"/>
              <a:t>Рисование «Как я с мамой (папой) иду из детского сада домой»</a:t>
            </a:r>
          </a:p>
          <a:p>
            <a:r>
              <a:rPr lang="ru-RU" dirty="0" smtClean="0"/>
              <a:t>Рисование «Дети танцуют на празднике в детском саду»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«Девочка в нарядном платье»</a:t>
            </a:r>
            <a:endParaRPr lang="ru-RU" dirty="0"/>
          </a:p>
        </p:txBody>
      </p:sp>
      <p:pic>
        <p:nvPicPr>
          <p:cNvPr id="27650" name="Picture 2" descr="C:\Users\1\Downloads\Дина\102551362_large_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107" y="3933056"/>
            <a:ext cx="3567501" cy="252123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81" y="1371600"/>
            <a:ext cx="1359551" cy="237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34" y="1371600"/>
            <a:ext cx="1392224" cy="237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60" y="1371600"/>
            <a:ext cx="1530632" cy="234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64723"/>
            <a:ext cx="1515703" cy="237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«Дети гуляют зимой на участке»</a:t>
            </a:r>
            <a:endParaRPr lang="ru-RU" dirty="0"/>
          </a:p>
        </p:txBody>
      </p:sp>
      <p:pic>
        <p:nvPicPr>
          <p:cNvPr id="28674" name="Picture 2" descr="C:\Users\1\Downloads\Дина\45833_html_2eb6e32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4043799" cy="2736304"/>
          </a:xfrm>
          <a:prstGeom prst="rect">
            <a:avLst/>
          </a:prstGeom>
          <a:noFill/>
        </p:spPr>
      </p:pic>
      <p:pic>
        <p:nvPicPr>
          <p:cNvPr id="28676" name="Picture 4" descr="http://malenkajastrana.ru/uploads/posts/2014-12/1419225102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392474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629" y="3988036"/>
            <a:ext cx="1681120" cy="27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66" y="4005064"/>
            <a:ext cx="1703255" cy="27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1777496" cy="266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«Солдат на посту»</a:t>
            </a:r>
            <a:endParaRPr lang="ru-RU" dirty="0"/>
          </a:p>
        </p:txBody>
      </p:sp>
      <p:pic>
        <p:nvPicPr>
          <p:cNvPr id="29698" name="Picture 2" descr="C:\Users\1\Downloads\Дина\dc9f82ddbc52bbfd59692f40696aa3f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2088232" cy="348429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376264" cy="352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310851" cy="360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«Пограничник с собакой»</a:t>
            </a:r>
            <a:endParaRPr lang="ru-RU" dirty="0"/>
          </a:p>
        </p:txBody>
      </p:sp>
      <p:pic>
        <p:nvPicPr>
          <p:cNvPr id="31746" name="Picture 2" descr="C:\Users\1\Downloads\Дина\111233-i_08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268760"/>
            <a:ext cx="2971834" cy="2008550"/>
          </a:xfrm>
          <a:prstGeom prst="rect">
            <a:avLst/>
          </a:prstGeom>
          <a:noFill/>
        </p:spPr>
      </p:pic>
      <p:pic>
        <p:nvPicPr>
          <p:cNvPr id="31747" name="Picture 3" descr="C:\Users\1\Downloads\Дина\Рис._29._Строевая_стойка_дрессировщика_с_собако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0968"/>
            <a:ext cx="1997026" cy="3337969"/>
          </a:xfrm>
          <a:prstGeom prst="rect">
            <a:avLst/>
          </a:prstGeom>
          <a:noFill/>
        </p:spPr>
      </p:pic>
      <p:pic>
        <p:nvPicPr>
          <p:cNvPr id="31748" name="Picture 4" descr="C:\Users\1\Downloads\Дина\kak-narisovat-sobaku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84784"/>
            <a:ext cx="2248083" cy="3039561"/>
          </a:xfrm>
          <a:prstGeom prst="rect">
            <a:avLst/>
          </a:prstGeom>
          <a:noFill/>
        </p:spPr>
      </p:pic>
      <p:pic>
        <p:nvPicPr>
          <p:cNvPr id="31749" name="Picture 5" descr="C:\Users\1\Downloads\Дина\kak-narisovat-sobaku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789040"/>
            <a:ext cx="1950281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«Дети делают зарядку»</a:t>
            </a:r>
            <a:endParaRPr lang="ru-RU" dirty="0"/>
          </a:p>
        </p:txBody>
      </p:sp>
      <p:pic>
        <p:nvPicPr>
          <p:cNvPr id="30721" name="Picture 1" descr="C:\Users\1\Downloads\Дина\zaryadkam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268760"/>
            <a:ext cx="2925919" cy="1584176"/>
          </a:xfrm>
          <a:prstGeom prst="rect">
            <a:avLst/>
          </a:prstGeom>
          <a:noFill/>
        </p:spPr>
      </p:pic>
      <p:pic>
        <p:nvPicPr>
          <p:cNvPr id="30722" name="Picture 2" descr="C:\Users\1\Downloads\Дина\Kartochki-dlya-utrenney-zaryadki-dlya-detey-s-zp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780928"/>
            <a:ext cx="7243472" cy="341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ru-RU" dirty="0" smtClean="0"/>
              <a:t>«Дети танцуют на празднике»</a:t>
            </a:r>
            <a:endParaRPr lang="ru-RU" dirty="0"/>
          </a:p>
        </p:txBody>
      </p:sp>
      <p:pic>
        <p:nvPicPr>
          <p:cNvPr id="32770" name="Picture 2" descr="C:\Users\1\Downloads\Дина\1291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3962400" cy="2804160"/>
          </a:xfrm>
          <a:prstGeom prst="rect">
            <a:avLst/>
          </a:prstGeom>
          <a:noFill/>
        </p:spPr>
      </p:pic>
      <p:pic>
        <p:nvPicPr>
          <p:cNvPr id="32771" name="Picture 3" descr="C:\Users\1\Downloads\Дина\body-movement-clipart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3602360" cy="3200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Подготовительная к школе группа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Знакомим детей с изображением лица человека: слегка овальная форма головы, </a:t>
            </a:r>
          </a:p>
          <a:p>
            <a:pPr>
              <a:buNone/>
            </a:pPr>
            <a:r>
              <a:rPr lang="ru-RU" dirty="0" smtClean="0"/>
              <a:t>уши – посередине головы, </a:t>
            </a:r>
          </a:p>
          <a:p>
            <a:pPr>
              <a:buNone/>
            </a:pPr>
            <a:r>
              <a:rPr lang="ru-RU" dirty="0" smtClean="0"/>
              <a:t>глаза – на уровне изображения ушей; </a:t>
            </a:r>
          </a:p>
          <a:p>
            <a:pPr>
              <a:buNone/>
            </a:pPr>
            <a:r>
              <a:rPr lang="ru-RU" dirty="0" smtClean="0"/>
              <a:t>брови и ресницы обязательны; </a:t>
            </a:r>
          </a:p>
          <a:p>
            <a:pPr>
              <a:buNone/>
            </a:pPr>
            <a:r>
              <a:rPr lang="ru-RU" dirty="0" smtClean="0"/>
              <a:t>расстояние между глазами и подбородком делится пополам – точка изображения кончика носа; соединение плавной линией правой или левой брови с определённой таким образом точкой, дает изображение носа; </a:t>
            </a:r>
          </a:p>
          <a:p>
            <a:pPr>
              <a:buNone/>
            </a:pPr>
            <a:r>
              <a:rPr lang="ru-RU" dirty="0" smtClean="0"/>
              <a:t>расстояние от кончика носа до подбородка – пополам, это позволит определить местоположение линии губ. </a:t>
            </a:r>
          </a:p>
          <a:p>
            <a:pPr>
              <a:buNone/>
            </a:pPr>
            <a:r>
              <a:rPr lang="ru-RU" dirty="0" smtClean="0"/>
              <a:t>Во время рисования ребёнком автопортрета в первый раз, воспитатель обязательно показывает и поясняет каждый этап.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«Папин портрет»</a:t>
            </a:r>
            <a:endParaRPr lang="ru-RU" dirty="0"/>
          </a:p>
        </p:txBody>
      </p:sp>
      <p:pic>
        <p:nvPicPr>
          <p:cNvPr id="1030" name="Picture 6" descr="C:\Users\алёна\Documents\Дина\20181210_184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9037"/>
            <a:ext cx="1553269" cy="23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лёна\Documents\Дина\20181210_184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85" y="1470302"/>
            <a:ext cx="1584176" cy="23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лёна\Documents\Дина\20181210_184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484784"/>
            <a:ext cx="1769201" cy="23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лёна\Documents\Дина\20181210_184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4077072"/>
            <a:ext cx="1447135" cy="23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Задача воспитателей и педагогов, наблюдая с детьми окружающие предметы и явления вместе, научить сравнивать их между собой, анализировать форму; для плодотворной изобразительной деятельности, необходимо помочь детям овладеть грамотой реалистического рисунка.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«Мамин портрет»</a:t>
            </a:r>
            <a:endParaRPr lang="ru-RU" dirty="0"/>
          </a:p>
        </p:txBody>
      </p:sp>
      <p:pic>
        <p:nvPicPr>
          <p:cNvPr id="2050" name="Picture 2" descr="C:\Users\алёна\Documents\Дина\20181211_13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93" y="1604791"/>
            <a:ext cx="2592288" cy="191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ёна\Documents\Дина\20181211_13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81128"/>
            <a:ext cx="2486905" cy="175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ёна\Documents\Дина\20181211_13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81128"/>
            <a:ext cx="2481647" cy="175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ёна\Documents\Дина\20181211_13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79982"/>
            <a:ext cx="153977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72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90447"/>
            <a:ext cx="4256943" cy="6578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14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Picture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24744"/>
            <a:ext cx="2738437" cy="3652837"/>
          </a:xfrm>
          <a:prstGeom prst="rect">
            <a:avLst/>
          </a:prstGeom>
          <a:noFill/>
        </p:spPr>
      </p:pic>
      <p:pic>
        <p:nvPicPr>
          <p:cNvPr id="2051" name="Picture 3" descr="C:\Users\1\Pictures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772816"/>
            <a:ext cx="27432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Младшая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Рисование «Неваляшка» («Нарисуй что-то круглое») </a:t>
            </a:r>
          </a:p>
          <a:p>
            <a:r>
              <a:rPr lang="ru-RU" dirty="0" smtClean="0"/>
              <a:t>Рисование «Снеговик» («Снежные комочки, большие и маленькие»)</a:t>
            </a:r>
          </a:p>
          <a:p>
            <a:pPr>
              <a:buNone/>
            </a:pPr>
            <a:r>
              <a:rPr lang="ru-RU" i="1" u="sng" dirty="0" smtClean="0"/>
              <a:t>Программное содержание:</a:t>
            </a:r>
          </a:p>
          <a:p>
            <a:pPr>
              <a:buNone/>
            </a:pPr>
            <a:r>
              <a:rPr lang="ru-RU" dirty="0" smtClean="0"/>
              <a:t>Упражнять в рисовании предметов круглой формы. </a:t>
            </a:r>
          </a:p>
          <a:p>
            <a:pPr>
              <a:buNone/>
            </a:pPr>
            <a:r>
              <a:rPr lang="ru-RU" dirty="0" smtClean="0"/>
              <a:t>Учить правильным </a:t>
            </a:r>
            <a:r>
              <a:rPr lang="ru-RU" dirty="0" smtClean="0"/>
              <a:t>приемам рисования </a:t>
            </a:r>
            <a:r>
              <a:rPr lang="ru-RU" dirty="0"/>
              <a:t>круглой формы (от точки наращиванием</a:t>
            </a:r>
            <a:r>
              <a:rPr lang="ru-RU" dirty="0" smtClean="0"/>
              <a:t>). </a:t>
            </a: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2490228" cy="272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36" y="3429000"/>
            <a:ext cx="2014939" cy="272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«Неваляшка»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i="1" u="sng" dirty="0" smtClean="0"/>
              <a:t>Приём рисования:</a:t>
            </a:r>
          </a:p>
          <a:p>
            <a:pPr>
              <a:buNone/>
            </a:pPr>
            <a:r>
              <a:rPr lang="ru-RU" dirty="0" smtClean="0"/>
              <a:t>Круг от точки наращиванием;</a:t>
            </a:r>
          </a:p>
          <a:p>
            <a:pPr>
              <a:buNone/>
            </a:pPr>
            <a:r>
              <a:rPr lang="ru-RU" i="1" u="sng" dirty="0" smtClean="0"/>
              <a:t>Этапы изображения:</a:t>
            </a:r>
          </a:p>
          <a:p>
            <a:pPr>
              <a:buNone/>
            </a:pPr>
            <a:r>
              <a:rPr lang="ru-RU" dirty="0" smtClean="0"/>
              <a:t>- Большой круг – туловище;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Круг сверху маленький –голова;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Ручки - маленькие круги.</a:t>
            </a:r>
          </a:p>
          <a:p>
            <a:pPr>
              <a:buNone/>
            </a:pPr>
            <a:r>
              <a:rPr lang="ru-RU" i="1" u="sng" dirty="0" smtClean="0"/>
              <a:t>Лицо дорисовывает воспитатель.</a:t>
            </a:r>
            <a:endParaRPr lang="ru-RU" i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39" y="1340768"/>
            <a:ext cx="3180309" cy="50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Рисование «Маленький гномик»</a:t>
            </a:r>
          </a:p>
          <a:p>
            <a:r>
              <a:rPr lang="ru-RU" dirty="0" smtClean="0"/>
              <a:t>Рисование красками «Снегурочка»</a:t>
            </a:r>
          </a:p>
          <a:p>
            <a:r>
              <a:rPr lang="ru-RU" dirty="0" smtClean="0"/>
              <a:t>Рисование «Девочка пляшет» </a:t>
            </a:r>
          </a:p>
          <a:p>
            <a:r>
              <a:rPr lang="ru-RU" dirty="0" smtClean="0"/>
              <a:t>Рисование «Твоя любимая кукла»</a:t>
            </a:r>
          </a:p>
          <a:p>
            <a:pPr>
              <a:buNone/>
            </a:pPr>
            <a:r>
              <a:rPr lang="ru-RU" i="1" u="sng" dirty="0" smtClean="0"/>
              <a:t>Программное содержание:</a:t>
            </a:r>
          </a:p>
          <a:p>
            <a:pPr>
              <a:buNone/>
            </a:pPr>
            <a:r>
              <a:rPr lang="ru-RU" dirty="0" smtClean="0"/>
              <a:t>Учить детей передавать в рисунке образ человека – составляя изображение из простых частей: круглая головка, конусообразная рубашка (шубка), прямые руки от плеч, соблюдая при этом в упрощенном виде соотношение по величине.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01460"/>
            <a:ext cx="1552839" cy="2443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алёна\Documents\Дина\20181210_154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01933"/>
            <a:ext cx="1733138" cy="2368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53" y="4365104"/>
            <a:ext cx="3888432" cy="1770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«Маленький гномик»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Учить детей передавать в рисунке образ маленького человечка – лесного гномика, составляя изображение из простых частей:</a:t>
            </a:r>
          </a:p>
          <a:p>
            <a:r>
              <a:rPr lang="ru-RU" dirty="0" smtClean="0"/>
              <a:t>круглая головка, </a:t>
            </a:r>
          </a:p>
          <a:p>
            <a:r>
              <a:rPr lang="ru-RU" dirty="0" smtClean="0"/>
              <a:t>конусообразная рубашка, </a:t>
            </a:r>
          </a:p>
          <a:p>
            <a:r>
              <a:rPr lang="ru-RU" dirty="0" smtClean="0"/>
              <a:t>треугольный колпачок, </a:t>
            </a:r>
          </a:p>
          <a:p>
            <a:r>
              <a:rPr lang="ru-RU" dirty="0" smtClean="0"/>
              <a:t>прямые руки, в половину длинны рубашки,</a:t>
            </a:r>
          </a:p>
          <a:p>
            <a:r>
              <a:rPr lang="ru-RU" dirty="0" smtClean="0"/>
              <a:t>глаза, нос, рот. </a:t>
            </a:r>
          </a:p>
          <a:p>
            <a:pPr>
              <a:buNone/>
            </a:pPr>
            <a:r>
              <a:rPr lang="ru-RU" dirty="0" smtClean="0"/>
              <a:t>Закреплять умение рисовать красками и кистью.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3029"/>
            <a:ext cx="3384376" cy="551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«Снегурочка»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Учить детей изображать Снегурочку в шубке:</a:t>
            </a:r>
          </a:p>
          <a:p>
            <a:r>
              <a:rPr lang="ru-RU" dirty="0" smtClean="0"/>
              <a:t>шубка книзу расширена, </a:t>
            </a:r>
          </a:p>
          <a:p>
            <a:r>
              <a:rPr lang="ru-RU" dirty="0" smtClean="0"/>
              <a:t>руки от плеч. </a:t>
            </a:r>
          </a:p>
          <a:p>
            <a:pPr>
              <a:buNone/>
            </a:pPr>
            <a:r>
              <a:rPr lang="ru-RU" dirty="0" smtClean="0"/>
              <a:t>Закреплять умение рисовать кистью и красками, накладывать одну краску на другую по высыхании, при украшении шубки чисто промывать кисть и осушать ее, промокая о тряпочку или салфетку.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81068"/>
            <a:ext cx="3503795" cy="5416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«Девочка пляшет»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Учить детей рисовать фигуру человека, передавая простейшие соотношения по величине: </a:t>
            </a:r>
          </a:p>
          <a:p>
            <a:r>
              <a:rPr lang="ru-RU" dirty="0" smtClean="0"/>
              <a:t>голова маленькая, </a:t>
            </a:r>
          </a:p>
          <a:p>
            <a:r>
              <a:rPr lang="ru-RU" dirty="0" smtClean="0"/>
              <a:t>туловище большое; </a:t>
            </a:r>
          </a:p>
          <a:p>
            <a:r>
              <a:rPr lang="ru-RU" dirty="0" smtClean="0"/>
              <a:t>девочка одета в платье.</a:t>
            </a:r>
          </a:p>
          <a:p>
            <a:pPr>
              <a:buNone/>
            </a:pPr>
            <a:r>
              <a:rPr lang="ru-RU" dirty="0" smtClean="0"/>
              <a:t>Учить изображать простые движения:</a:t>
            </a:r>
          </a:p>
          <a:p>
            <a:r>
              <a:rPr lang="ru-RU" dirty="0" smtClean="0"/>
              <a:t>поднятая рука, </a:t>
            </a:r>
          </a:p>
          <a:p>
            <a:r>
              <a:rPr lang="ru-RU" dirty="0" smtClean="0"/>
              <a:t>руки на поясе, </a:t>
            </a:r>
          </a:p>
          <a:p>
            <a:pPr>
              <a:buNone/>
            </a:pPr>
            <a:r>
              <a:rPr lang="ru-RU" dirty="0" smtClean="0"/>
              <a:t>Закреплять приемы закрашивания красками (ровными слитными линиями в одном направлении), фломастерами, цветными мелками.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4023949" cy="291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531</Words>
  <Application>Microsoft Office PowerPoint</Application>
  <PresentationFormat>Экран (4:3)</PresentationFormat>
  <Paragraphs>77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«Рисование человека в разных возрастных группах»</vt:lpstr>
      <vt:lpstr>Презентация PowerPoint</vt:lpstr>
      <vt:lpstr>Презентация PowerPoint</vt:lpstr>
      <vt:lpstr>Младшая группа</vt:lpstr>
      <vt:lpstr>«Неваляшка»</vt:lpstr>
      <vt:lpstr>Средняя группа</vt:lpstr>
      <vt:lpstr>«Маленький гномик»</vt:lpstr>
      <vt:lpstr>«Снегурочка»</vt:lpstr>
      <vt:lpstr>«Девочка пляшет»</vt:lpstr>
      <vt:lpstr>Старшая группа</vt:lpstr>
      <vt:lpstr>Старшая группа</vt:lpstr>
      <vt:lpstr>«Девочка в нарядном платье»</vt:lpstr>
      <vt:lpstr>«Дети гуляют зимой на участке»</vt:lpstr>
      <vt:lpstr>«Солдат на посту»</vt:lpstr>
      <vt:lpstr>«Пограничник с собакой»</vt:lpstr>
      <vt:lpstr>«Дети делают зарядку»</vt:lpstr>
      <vt:lpstr>«Дети танцуют на празднике»</vt:lpstr>
      <vt:lpstr>Подготовительная к школе группа</vt:lpstr>
      <vt:lpstr>«Папин портрет»</vt:lpstr>
      <vt:lpstr>«Мамин портрет»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дина беляева</cp:lastModifiedBy>
  <cp:revision>56</cp:revision>
  <dcterms:created xsi:type="dcterms:W3CDTF">2015-02-12T11:22:36Z</dcterms:created>
  <dcterms:modified xsi:type="dcterms:W3CDTF">2018-12-16T10:55:17Z</dcterms:modified>
</cp:coreProperties>
</file>